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81"/>
    <a:srgbClr val="FF0066"/>
    <a:srgbClr val="CE8502"/>
    <a:srgbClr val="FCB028"/>
    <a:srgbClr val="FDC259"/>
    <a:srgbClr val="FCA304"/>
    <a:srgbClr val="B9CDE5"/>
    <a:srgbClr val="00457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605" autoAdjust="0"/>
  </p:normalViewPr>
  <p:slideViewPr>
    <p:cSldViewPr snapToGrid="0" showGuides="1">
      <p:cViewPr varScale="1">
        <p:scale>
          <a:sx n="69" d="100"/>
          <a:sy n="69" d="100"/>
        </p:scale>
        <p:origin x="1032" y="44"/>
      </p:cViewPr>
      <p:guideLst>
        <p:guide orient="horz" pos="2160"/>
        <p:guide pos="3120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72E9886-1EA3-4442-944D-D59E39B3F88F}" type="datetimeFigureOut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76C79EF-1EEB-40F0-A27B-7102CD315FF4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20699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8DBA6C1-EC27-43BC-8842-EA2F8BE787C4}" type="datetimeFigureOut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fr-BE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86207DA9-9A22-4417-BD99-7D1D72F1C1AF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35336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7DA9-9A22-4417-BD99-7D1D72F1C1AF}" type="slidenum">
              <a:rPr lang="fr-BE" smtClean="0"/>
              <a:pPr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846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306C-64F1-4321-A034-91D232CF4983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4814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4CF2-4868-47A7-9807-D64CE9DE4644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6081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BEB4-BE9E-4727-8E55-A4E6DBB66791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6994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8068-DC4B-40B8-9508-0BED7221F8F6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1052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68F-2475-4EBB-AC95-C0162707F782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0933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3AD4-C769-4481-BFAD-B3A8269A04AA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1853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A353-94F1-4239-A96D-8513FE7D66FF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2902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5AE6-845F-4589-A456-062E99517094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3251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DC5D-011B-459B-A8A3-8CBEB7C2E465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1965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4A96-FEA5-44AF-A026-F37EF9F09C29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1341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8E66-510A-4262-ACD0-762B033E1757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23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F284-F5A2-4305-BE56-F9788A9EB773}" type="datetime1">
              <a:rPr lang="fr-BE" smtClean="0"/>
              <a:pPr/>
              <a:t>25-03-21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1566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/>
          <p:cNvGrpSpPr/>
          <p:nvPr/>
        </p:nvGrpSpPr>
        <p:grpSpPr>
          <a:xfrm>
            <a:off x="331694" y="66503"/>
            <a:ext cx="9574306" cy="6626300"/>
            <a:chOff x="1217211" y="1121869"/>
            <a:chExt cx="8418567" cy="5162382"/>
          </a:xfrm>
        </p:grpSpPr>
        <p:sp>
          <p:nvSpPr>
            <p:cNvPr id="4" name="Rectangle 3"/>
            <p:cNvSpPr/>
            <p:nvPr/>
          </p:nvSpPr>
          <p:spPr>
            <a:xfrm>
              <a:off x="1218491" y="1121869"/>
              <a:ext cx="8417287" cy="288919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17211" y="4056077"/>
              <a:ext cx="8417287" cy="222817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652246" y="1229446"/>
              <a:ext cx="3416645" cy="868295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52246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18934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85622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75079" y="1229446"/>
              <a:ext cx="2047804" cy="2727832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465208" y="1229446"/>
              <a:ext cx="2045081" cy="2727832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36877" y="4233259"/>
              <a:ext cx="1083269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12355" y="4233259"/>
              <a:ext cx="1083269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954886" y="4233259"/>
              <a:ext cx="2176972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07407" y="4233259"/>
              <a:ext cx="2152823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228259" y="4233259"/>
              <a:ext cx="1083269" cy="45400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900" dirty="0" smtClean="0">
                  <a:latin typeface="Arial Black" panose="020B0A04020102020204" pitchFamily="34" charset="0"/>
                </a:rPr>
                <a:t>Secrétaire communale</a:t>
              </a:r>
            </a:p>
            <a:p>
              <a:pPr algn="ctr"/>
              <a:endParaRPr lang="fr-BE" sz="900" i="1" dirty="0">
                <a:latin typeface="Arial Black" panose="020B0A040201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05855" y="1567543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Population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73083" y="1566263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Étrangers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731554" y="1244814"/>
              <a:ext cx="3158138" cy="215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Etat</a:t>
              </a:r>
              <a:r>
                <a:rPr lang="fr-BE" sz="12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civil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027919" y="1567942"/>
              <a:ext cx="668510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50" b="1" dirty="0" smtClean="0"/>
                <a:t>Naissances Mariages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11387" y="1568042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50" b="1" dirty="0" smtClean="0"/>
                <a:t>Passeports Casier judiciaire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377329" y="1568042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50" b="1" dirty="0" smtClean="0"/>
                <a:t>Décès</a:t>
              </a:r>
            </a:p>
            <a:p>
              <a:pPr algn="ctr"/>
              <a:endParaRPr lang="fr-BE" sz="75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652244" y="2151530"/>
              <a:ext cx="1083271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Affaires sociales et économiques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2735515" y="2121839"/>
              <a:ext cx="1219369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Affaires  culturelles et récréatives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3981600" y="2148970"/>
              <a:ext cx="1033503" cy="359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8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Affaires éducatives</a:t>
              </a:r>
            </a:p>
            <a:p>
              <a:pPr algn="ctr"/>
              <a:endParaRPr lang="fr-BE" sz="8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287877" y="1244813"/>
              <a:ext cx="2035006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Aménagement du territoire et politique foncière</a:t>
              </a: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7475283" y="1305502"/>
              <a:ext cx="2035006" cy="179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Espace Public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 rot="16200000">
              <a:off x="408401" y="2457018"/>
              <a:ext cx="2026149" cy="2976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600" b="1" dirty="0" smtClean="0">
                  <a:solidFill>
                    <a:schemeClr val="bg1"/>
                  </a:solidFill>
                </a:rPr>
                <a:t> DÉPARTEMENTS PRIMAIRES</a:t>
              </a:r>
              <a:endParaRPr lang="fr-BE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 rot="16200000">
              <a:off x="489124" y="5032797"/>
              <a:ext cx="1862149" cy="2976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600" b="1" dirty="0" smtClean="0">
                  <a:solidFill>
                    <a:schemeClr val="bg1"/>
                  </a:solidFill>
                </a:rPr>
                <a:t>  DÉPARTEMENTS D’APPUI</a:t>
              </a:r>
              <a:endParaRPr lang="fr-BE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234663" y="4754491"/>
              <a:ext cx="1083269" cy="454002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900" b="1" dirty="0" smtClean="0">
                  <a:solidFill>
                    <a:schemeClr val="tx1"/>
                  </a:solidFill>
                </a:rPr>
                <a:t>S.I.P.P.T.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636875" y="4256311"/>
              <a:ext cx="1083271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Finances</a:t>
              </a: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811247" y="4255031"/>
              <a:ext cx="1083271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Ressources humaines</a:t>
              </a: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968242" y="4275093"/>
              <a:ext cx="2150259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Affaires générales</a:t>
              </a: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409972" y="4255030"/>
              <a:ext cx="2150259" cy="179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Facility management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437292" y="1739155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Urbanisme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443266" y="2097741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Cadastre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443266" y="2452674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Rénovation urbaine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443266" y="2802796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Environnement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43266" y="3157728"/>
              <a:ext cx="1724227" cy="48281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800" b="1" dirty="0" smtClean="0"/>
            </a:p>
            <a:p>
              <a:pPr algn="ctr"/>
              <a:r>
                <a:rPr lang="fr-BE" sz="800" b="1" dirty="0" smtClean="0"/>
                <a:t>Propriétés communales </a:t>
              </a:r>
            </a:p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Régie foncière</a:t>
              </a:r>
            </a:p>
            <a:p>
              <a:pPr algn="ctr"/>
              <a:r>
                <a:rPr lang="fr-BE" sz="800" b="1" dirty="0" smtClean="0"/>
                <a:t>Logement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643901" y="1737375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Mobilité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649875" y="2065225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Parking 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649875" y="2397106"/>
              <a:ext cx="1724227" cy="492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800" b="1" dirty="0" smtClean="0"/>
            </a:p>
            <a:p>
              <a:pPr algn="ctr"/>
              <a:endParaRPr lang="fr-BE" sz="800" b="1" dirty="0" smtClean="0"/>
            </a:p>
            <a:p>
              <a:pPr algn="ctr"/>
              <a:r>
                <a:rPr lang="fr-BE" sz="800" b="1" dirty="0" smtClean="0"/>
                <a:t>Voirie </a:t>
              </a:r>
            </a:p>
            <a:p>
              <a:pPr algn="ctr"/>
              <a:r>
                <a:rPr lang="fr-BE" sz="700" b="1" dirty="0" smtClean="0"/>
                <a:t>Réservation de stationnement </a:t>
              </a:r>
            </a:p>
            <a:p>
              <a:pPr algn="ctr"/>
              <a:r>
                <a:rPr lang="fr-BE" sz="800" b="1" dirty="0"/>
                <a:t>Transport </a:t>
              </a:r>
              <a:endParaRPr lang="fr-BE" sz="800" b="1" dirty="0" smtClean="0"/>
            </a:p>
            <a:p>
              <a:pPr algn="ctr"/>
              <a:endParaRPr lang="fr-BE" sz="800" b="1" dirty="0"/>
            </a:p>
            <a:p>
              <a:pPr algn="ctr"/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657559" y="2943919"/>
              <a:ext cx="1724227" cy="5235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800" b="1" dirty="0" smtClean="0">
                <a:solidFill>
                  <a:schemeClr val="dk1"/>
                </a:solidFill>
              </a:endParaRPr>
            </a:p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Propreté </a:t>
              </a:r>
              <a:endParaRPr lang="fr-BE" sz="800" b="1" dirty="0"/>
            </a:p>
            <a:p>
              <a:pPr algn="ctr"/>
              <a:r>
                <a:rPr lang="fr-BE" sz="800" b="1" dirty="0" smtClean="0"/>
                <a:t>Prêt </a:t>
              </a:r>
              <a:r>
                <a:rPr lang="fr-BE" sz="800" b="1" dirty="0"/>
                <a:t>de matériel</a:t>
              </a:r>
            </a:p>
            <a:p>
              <a:pPr algn="ctr"/>
              <a:r>
                <a:rPr lang="fr-BE" sz="800" b="1" dirty="0"/>
                <a:t>Expulsions</a:t>
              </a:r>
            </a:p>
            <a:p>
              <a:pPr algn="ctr"/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657559" y="3517096"/>
              <a:ext cx="1724227" cy="30955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Service vert 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31554" y="2739447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Action sociale</a:t>
              </a:r>
              <a:endParaRPr lang="fr-BE" sz="700" b="1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730274" y="3060895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Prévention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731554" y="3388389"/>
              <a:ext cx="934805" cy="4152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Commerce (économie uccloise et </a:t>
              </a:r>
              <a:r>
                <a:rPr lang="fr-BE" sz="700" b="1" dirty="0" err="1" smtClean="0"/>
                <a:t>Horeca</a:t>
              </a:r>
              <a:r>
                <a:rPr lang="fr-BE" sz="700" b="1" dirty="0" smtClean="0"/>
                <a:t>)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877796" y="2626845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Culture </a:t>
              </a:r>
              <a:endParaRPr lang="fr-BE" sz="700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891885" y="3163945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Sport </a:t>
              </a:r>
              <a:endParaRPr lang="fr-BE" sz="7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877796" y="2831718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Jeunesse</a:t>
              </a:r>
              <a:endParaRPr lang="fr-BE" sz="700" b="1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887262" y="2991835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Seniors </a:t>
              </a:r>
              <a:endParaRPr lang="fr-BE" sz="700" b="1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882921" y="3685176"/>
              <a:ext cx="934805" cy="2106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Manifestations publiques</a:t>
              </a:r>
              <a:endParaRPr lang="fr-BE" sz="700" b="1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890604" y="3335803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Parascolaire</a:t>
              </a:r>
              <a:endParaRPr lang="fr-BE" sz="700" b="1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884199" y="3513816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Extrascolaire</a:t>
              </a:r>
              <a:endParaRPr lang="fr-BE" sz="700" b="1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059853" y="2595702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Éducation</a:t>
              </a:r>
              <a:endParaRPr lang="fr-BE" sz="700" b="1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044528" y="2883406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Centre de Santé</a:t>
              </a:r>
              <a:endParaRPr lang="fr-BE" sz="700" b="1" dirty="0"/>
            </a:p>
            <a:p>
              <a:pPr algn="ctr"/>
              <a:r>
                <a:rPr lang="fr-BE" sz="700" b="1" dirty="0" smtClean="0"/>
                <a:t> </a:t>
              </a:r>
              <a:endParaRPr lang="fr-BE" sz="700" b="1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59853" y="3159687"/>
              <a:ext cx="934805" cy="35413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Famille – Crèches - </a:t>
              </a:r>
            </a:p>
            <a:p>
              <a:pPr algn="ctr"/>
              <a:r>
                <a:rPr lang="fr-FR" sz="700" b="1" dirty="0" smtClean="0"/>
                <a:t>Personnes en situation de handicap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882921" y="2626845"/>
              <a:ext cx="934805" cy="1268960"/>
            </a:xfrm>
            <a:prstGeom prst="rect">
              <a:avLst/>
            </a:prstGeom>
            <a:noFill/>
            <a:ln>
              <a:solidFill>
                <a:srgbClr val="0045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705855" y="4737747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Recette</a:t>
              </a:r>
            </a:p>
            <a:p>
              <a:pPr algn="ctr"/>
              <a:endParaRPr lang="fr-BE" sz="700" b="1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11107" y="5075939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Taxes</a:t>
              </a:r>
            </a:p>
            <a:p>
              <a:pPr algn="ctr"/>
              <a:endParaRPr lang="fr-BE" sz="700" b="1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893165" y="4754491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Personnel</a:t>
              </a:r>
            </a:p>
            <a:p>
              <a:pPr algn="ctr"/>
              <a:endParaRPr lang="fr-BE" sz="700" b="1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890604" y="5102224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Rémunérations </a:t>
              </a:r>
            </a:p>
            <a:p>
              <a:pPr algn="ctr"/>
              <a:r>
                <a:rPr lang="fr-BE" sz="700" b="1" dirty="0" smtClean="0"/>
                <a:t>et pensions</a:t>
              </a:r>
              <a:endParaRPr lang="fr-BE" sz="700" b="1" dirty="0"/>
            </a:p>
            <a:p>
              <a:pPr algn="ctr"/>
              <a:endParaRPr lang="fr-BE" sz="700" b="1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072614" y="4631024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Secrétariat central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071334" y="4929420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Centrale des marchés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036573" y="5241686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Archives </a:t>
              </a:r>
              <a:endParaRPr lang="fr-BE" sz="700" b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029056" y="5559338"/>
              <a:ext cx="934805" cy="2146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Communication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068891" y="4631024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Affaires juridiques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067611" y="4929420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Assurances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061290" y="5241686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Économat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061196" y="5559338"/>
              <a:ext cx="934805" cy="210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SAC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649875" y="4627300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Nouvelles technologies </a:t>
              </a:r>
            </a:p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(Informatique)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655849" y="4974637"/>
              <a:ext cx="1724227" cy="4980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Architecture </a:t>
              </a:r>
            </a:p>
            <a:p>
              <a:pPr algn="ctr"/>
              <a:r>
                <a:rPr lang="fr-BE" sz="800" b="1" dirty="0" smtClean="0"/>
                <a:t>Maintenance bâtiments : administration et  technique </a:t>
              </a:r>
            </a:p>
            <a:p>
              <a:pPr algn="ctr"/>
              <a:r>
                <a:rPr lang="fr-FR" sz="800" b="1" dirty="0" smtClean="0">
                  <a:solidFill>
                    <a:schemeClr val="dk1"/>
                  </a:solidFill>
                </a:rPr>
                <a:t>Energie 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249766" y="5687916"/>
              <a:ext cx="1061762" cy="270989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800" b="1" dirty="0">
                  <a:solidFill>
                    <a:schemeClr val="tx1"/>
                  </a:solidFill>
                </a:rPr>
                <a:t>Cabinet du </a:t>
              </a:r>
              <a:r>
                <a:rPr lang="fr-BE" sz="800" b="1" dirty="0" smtClean="0">
                  <a:solidFill>
                    <a:schemeClr val="tx1"/>
                  </a:solidFill>
                </a:rPr>
                <a:t>Bourgmestre</a:t>
              </a:r>
            </a:p>
            <a:p>
              <a:pPr algn="ctr"/>
              <a:endParaRPr lang="fr-BE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239012" y="5295971"/>
              <a:ext cx="1061762" cy="366800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800" b="1" dirty="0">
                  <a:solidFill>
                    <a:schemeClr val="tx1"/>
                  </a:solidFill>
                </a:rPr>
                <a:t>Coordinateur </a:t>
              </a:r>
              <a:endParaRPr lang="fr-BE" sz="8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BE" sz="800" b="1" dirty="0" smtClean="0">
                  <a:solidFill>
                    <a:schemeClr val="tx1"/>
                  </a:solidFill>
                </a:rPr>
                <a:t>projet U</a:t>
              </a:r>
            </a:p>
            <a:p>
              <a:pPr algn="ctr"/>
              <a:endParaRPr lang="fr-BE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653720" y="5542604"/>
              <a:ext cx="1724227" cy="39256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Personnel d’entretien </a:t>
              </a:r>
            </a:p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(Administration et écoles)</a:t>
              </a:r>
            </a:p>
            <a:p>
              <a:pPr algn="ctr"/>
              <a:endParaRPr lang="fr-BE" sz="800" b="1" dirty="0">
                <a:solidFill>
                  <a:schemeClr val="dk1"/>
                </a:solidFill>
              </a:endParaRP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538111" y="6140285"/>
            <a:ext cx="1063139" cy="27550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700" b="1" dirty="0" smtClean="0"/>
              <a:t>Participation citoyenne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4710292" y="6076617"/>
            <a:ext cx="1070434" cy="3971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700" b="1" dirty="0" smtClean="0"/>
              <a:t>Solidarité internationale et affaires européennes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564587" y="3178352"/>
            <a:ext cx="1063139" cy="51501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700" b="1" dirty="0" smtClean="0"/>
              <a:t>Egalité des chances et des genres</a:t>
            </a:r>
            <a:endParaRPr lang="fr-BE" sz="700" b="1" dirty="0"/>
          </a:p>
          <a:p>
            <a:pPr algn="ctr"/>
            <a:r>
              <a:rPr lang="fr-BE" sz="700" b="1" dirty="0" smtClean="0"/>
              <a:t> </a:t>
            </a:r>
            <a:endParaRPr lang="fr-BE" sz="700" b="1" dirty="0"/>
          </a:p>
        </p:txBody>
      </p:sp>
      <p:sp>
        <p:nvSpPr>
          <p:cNvPr id="103" name="Rectangle 102"/>
          <p:cNvSpPr/>
          <p:nvPr/>
        </p:nvSpPr>
        <p:spPr>
          <a:xfrm>
            <a:off x="892105" y="5546357"/>
            <a:ext cx="1063139" cy="31177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sz="700" b="1" dirty="0" smtClean="0"/>
          </a:p>
          <a:p>
            <a:pPr algn="ctr"/>
            <a:r>
              <a:rPr lang="fr-BE" sz="700" b="1" dirty="0" smtClean="0"/>
              <a:t>Cultes</a:t>
            </a:r>
          </a:p>
          <a:p>
            <a:pPr algn="ctr"/>
            <a:endParaRPr lang="fr-BE" sz="700" b="1" dirty="0"/>
          </a:p>
        </p:txBody>
      </p:sp>
    </p:spTree>
    <p:extLst>
      <p:ext uri="{BB962C8B-B14F-4D97-AF65-F5344CB8AC3E}">
        <p14:creationId xmlns:p14="http://schemas.microsoft.com/office/powerpoint/2010/main" val="19059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5609</TotalTime>
  <Words>161</Words>
  <Application>Microsoft Office PowerPoint</Application>
  <PresentationFormat>Format A4 (210 x 297 mm)</PresentationFormat>
  <Paragraphs>84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Dewolf Dominique</dc:creator>
  <cp:lastModifiedBy>Ariane LEBLICQ</cp:lastModifiedBy>
  <cp:revision>288</cp:revision>
  <cp:lastPrinted>2021-02-17T15:02:58Z</cp:lastPrinted>
  <dcterms:created xsi:type="dcterms:W3CDTF">2016-05-04T06:48:14Z</dcterms:created>
  <dcterms:modified xsi:type="dcterms:W3CDTF">2021-03-25T15:07:09Z</dcterms:modified>
</cp:coreProperties>
</file>