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8" r:id="rId2"/>
  </p:sldIdLst>
  <p:sldSz cx="9906000" cy="6858000" type="A4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181"/>
    <a:srgbClr val="FF0066"/>
    <a:srgbClr val="CE8502"/>
    <a:srgbClr val="FCB028"/>
    <a:srgbClr val="FDC259"/>
    <a:srgbClr val="FCA304"/>
    <a:srgbClr val="B9CDE5"/>
    <a:srgbClr val="00457D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5605" autoAdjust="0"/>
  </p:normalViewPr>
  <p:slideViewPr>
    <p:cSldViewPr snapToGrid="0" showGuides="1">
      <p:cViewPr varScale="1">
        <p:scale>
          <a:sx n="115" d="100"/>
          <a:sy n="115" d="100"/>
        </p:scale>
        <p:origin x="1218" y="126"/>
      </p:cViewPr>
      <p:guideLst>
        <p:guide orient="horz" pos="2160"/>
        <p:guide pos="3120"/>
      </p:guideLst>
    </p:cSldViewPr>
  </p:slideViewPr>
  <p:notesTextViewPr>
    <p:cViewPr>
      <p:scale>
        <a:sx n="300" d="100"/>
        <a:sy n="3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fr-BE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5" y="1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572E9886-1EA3-4442-944D-D59E39B3F88F}" type="datetimeFigureOut">
              <a:rPr lang="fr-BE" smtClean="0"/>
              <a:pPr/>
              <a:t>18-08-23</a:t>
            </a:fld>
            <a:endParaRPr lang="fr-BE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2" y="9428584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fr-BE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5" y="9428584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576C79EF-1EEB-40F0-A27B-7102CD315FF4}" type="slidenum">
              <a:rPr lang="fr-BE" smtClean="0"/>
              <a:pPr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1206997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fr-BE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58DBA6C1-EC27-43BC-8842-EA2F8BE787C4}" type="datetimeFigureOut">
              <a:rPr lang="fr-BE" smtClean="0"/>
              <a:pPr/>
              <a:t>18-08-23</a:t>
            </a:fld>
            <a:endParaRPr lang="fr-BE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fr-BE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2" y="9428584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fr-BE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5" y="9428584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86207DA9-9A22-4417-BD99-7D1D72F1C1AF}" type="slidenum">
              <a:rPr lang="fr-BE" smtClean="0"/>
              <a:pPr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735336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711200" y="744538"/>
            <a:ext cx="5375275" cy="372268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207DA9-9A22-4417-BD99-7D1D72F1C1AF}" type="slidenum">
              <a:rPr lang="fr-BE" smtClean="0"/>
              <a:pPr/>
              <a:t>1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284627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C306C-64F1-4321-A034-91D232CF4983}" type="datetime1">
              <a:rPr lang="fr-BE" smtClean="0"/>
              <a:pPr/>
              <a:t>18-08-23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6B989-B754-4CB8-89AB-8B54CC70F4DD}" type="slidenum">
              <a:rPr lang="fr-BE" smtClean="0"/>
              <a:pPr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948147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C4CF2-4868-47A7-9807-D64CE9DE4644}" type="datetime1">
              <a:rPr lang="fr-BE" smtClean="0"/>
              <a:pPr/>
              <a:t>18-08-23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6B989-B754-4CB8-89AB-8B54CC70F4DD}" type="slidenum">
              <a:rPr lang="fr-BE" smtClean="0"/>
              <a:pPr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460812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6BEB4-BE9E-4727-8E55-A4E6DBB66791}" type="datetime1">
              <a:rPr lang="fr-BE" smtClean="0"/>
              <a:pPr/>
              <a:t>18-08-23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6B989-B754-4CB8-89AB-8B54CC70F4DD}" type="slidenum">
              <a:rPr lang="fr-BE" smtClean="0"/>
              <a:pPr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969946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8068-DC4B-40B8-9508-0BED7221F8F6}" type="datetime1">
              <a:rPr lang="fr-BE" smtClean="0"/>
              <a:pPr/>
              <a:t>18-08-23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6B989-B754-4CB8-89AB-8B54CC70F4DD}" type="slidenum">
              <a:rPr lang="fr-BE" smtClean="0"/>
              <a:pPr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310526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C68F-2475-4EBB-AC95-C0162707F782}" type="datetime1">
              <a:rPr lang="fr-BE" smtClean="0"/>
              <a:pPr/>
              <a:t>18-08-23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6B989-B754-4CB8-89AB-8B54CC70F4DD}" type="slidenum">
              <a:rPr lang="fr-BE" smtClean="0"/>
              <a:pPr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409330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03AD4-C769-4481-BFAD-B3A8269A04AA}" type="datetime1">
              <a:rPr lang="fr-BE" smtClean="0"/>
              <a:pPr/>
              <a:t>18-08-23</a:t>
            </a:fld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6B989-B754-4CB8-89AB-8B54CC70F4DD}" type="slidenum">
              <a:rPr lang="fr-BE" smtClean="0"/>
              <a:pPr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918532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6A353-94F1-4239-A96D-8513FE7D66FF}" type="datetime1">
              <a:rPr lang="fr-BE" smtClean="0"/>
              <a:pPr/>
              <a:t>18-08-23</a:t>
            </a:fld>
            <a:endParaRPr lang="fr-BE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6B989-B754-4CB8-89AB-8B54CC70F4DD}" type="slidenum">
              <a:rPr lang="fr-BE" smtClean="0"/>
              <a:pPr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729024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95AE6-845F-4589-A456-062E99517094}" type="datetime1">
              <a:rPr lang="fr-BE" smtClean="0"/>
              <a:pPr/>
              <a:t>18-08-23</a:t>
            </a:fld>
            <a:endParaRPr lang="fr-BE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6B989-B754-4CB8-89AB-8B54CC70F4DD}" type="slidenum">
              <a:rPr lang="fr-BE" smtClean="0"/>
              <a:pPr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032514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FDC5D-011B-459B-A8A3-8CBEB7C2E465}" type="datetime1">
              <a:rPr lang="fr-BE" smtClean="0"/>
              <a:pPr/>
              <a:t>18-08-23</a:t>
            </a:fld>
            <a:endParaRPr lang="fr-BE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6B989-B754-4CB8-89AB-8B54CC70F4DD}" type="slidenum">
              <a:rPr lang="fr-BE" smtClean="0"/>
              <a:pPr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219652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04A96-FEA5-44AF-A026-F37EF9F09C29}" type="datetime1">
              <a:rPr lang="fr-BE" smtClean="0"/>
              <a:pPr/>
              <a:t>18-08-23</a:t>
            </a:fld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6B989-B754-4CB8-89AB-8B54CC70F4DD}" type="slidenum">
              <a:rPr lang="fr-BE" smtClean="0"/>
              <a:pPr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213419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D8E66-510A-4262-ACD0-762B033E1757}" type="datetime1">
              <a:rPr lang="fr-BE" smtClean="0"/>
              <a:pPr/>
              <a:t>18-08-23</a:t>
            </a:fld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6B989-B754-4CB8-89AB-8B54CC70F4DD}" type="slidenum">
              <a:rPr lang="fr-BE" smtClean="0"/>
              <a:pPr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4231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9F284-F5A2-4305-BE56-F9788A9EB773}" type="datetime1">
              <a:rPr lang="fr-BE" smtClean="0"/>
              <a:pPr/>
              <a:t>18-08-23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6B989-B754-4CB8-89AB-8B54CC70F4DD}" type="slidenum">
              <a:rPr lang="fr-BE" smtClean="0"/>
              <a:pPr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015668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e 24"/>
          <p:cNvGrpSpPr/>
          <p:nvPr/>
        </p:nvGrpSpPr>
        <p:grpSpPr>
          <a:xfrm>
            <a:off x="333150" y="0"/>
            <a:ext cx="9572850" cy="6595375"/>
            <a:chOff x="1217211" y="1145962"/>
            <a:chExt cx="8417287" cy="5138289"/>
          </a:xfrm>
        </p:grpSpPr>
        <p:sp>
          <p:nvSpPr>
            <p:cNvPr id="4" name="Rectangle 3"/>
            <p:cNvSpPr/>
            <p:nvPr/>
          </p:nvSpPr>
          <p:spPr>
            <a:xfrm>
              <a:off x="1217211" y="1145962"/>
              <a:ext cx="8417287" cy="2889197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217211" y="4056077"/>
              <a:ext cx="8417287" cy="222817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1652246" y="1229446"/>
              <a:ext cx="3416645" cy="868295"/>
            </a:xfrm>
            <a:prstGeom prst="rect">
              <a:avLst/>
            </a:prstGeom>
            <a:solidFill>
              <a:srgbClr val="00457D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652246" y="2151530"/>
              <a:ext cx="1083269" cy="1805748"/>
            </a:xfrm>
            <a:prstGeom prst="rect">
              <a:avLst/>
            </a:prstGeom>
            <a:solidFill>
              <a:srgbClr val="00457D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818934" y="2151530"/>
              <a:ext cx="1083269" cy="1805748"/>
            </a:xfrm>
            <a:prstGeom prst="rect">
              <a:avLst/>
            </a:prstGeom>
            <a:solidFill>
              <a:srgbClr val="00457D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985622" y="2151530"/>
              <a:ext cx="1083269" cy="1805748"/>
            </a:xfrm>
            <a:prstGeom prst="rect">
              <a:avLst/>
            </a:prstGeom>
            <a:solidFill>
              <a:srgbClr val="00457D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275079" y="1229446"/>
              <a:ext cx="2047804" cy="2727832"/>
            </a:xfrm>
            <a:prstGeom prst="rect">
              <a:avLst/>
            </a:prstGeom>
            <a:solidFill>
              <a:srgbClr val="00457D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465208" y="1229446"/>
              <a:ext cx="2045081" cy="2727832"/>
            </a:xfrm>
            <a:prstGeom prst="rect">
              <a:avLst/>
            </a:prstGeom>
            <a:solidFill>
              <a:srgbClr val="00457D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615055" y="4233259"/>
              <a:ext cx="1083269" cy="1921008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812355" y="4233259"/>
              <a:ext cx="1083269" cy="1921008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954886" y="4233259"/>
              <a:ext cx="2176972" cy="1921008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407407" y="4233259"/>
              <a:ext cx="2152823" cy="1921008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228259" y="4233259"/>
              <a:ext cx="1083269" cy="454002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BE" sz="900" dirty="0" smtClean="0">
                  <a:latin typeface="Arial Black" panose="020B0A04020102020204" pitchFamily="34" charset="0"/>
                </a:rPr>
                <a:t>Secrétariat  communal</a:t>
              </a:r>
            </a:p>
            <a:p>
              <a:pPr algn="ctr"/>
              <a:endParaRPr lang="fr-BE" sz="900" i="1" dirty="0">
                <a:latin typeface="Arial Black" panose="020B0A04020102020204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705855" y="1567543"/>
              <a:ext cx="637774" cy="45335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smtClean="0"/>
                <a:t>Population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373083" y="1566263"/>
              <a:ext cx="637774" cy="45335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800" b="1" dirty="0" smtClean="0"/>
                <a:t>Étrangers</a:t>
              </a:r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1731554" y="1244814"/>
              <a:ext cx="3158138" cy="2158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BE" sz="900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Etat</a:t>
              </a:r>
              <a:r>
                <a:rPr lang="fr-BE" sz="1200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 </a:t>
              </a:r>
              <a:r>
                <a:rPr lang="fr-BE" sz="900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civil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027919" y="1567942"/>
              <a:ext cx="668510" cy="45335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50" b="1" dirty="0" smtClean="0"/>
                <a:t>Naissances Mariages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711387" y="1568042"/>
              <a:ext cx="637774" cy="45335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50" b="1" dirty="0" smtClean="0"/>
                <a:t>Passeports Casier judiciaire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4377329" y="1568042"/>
              <a:ext cx="637774" cy="45335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sz="750" b="1" dirty="0" smtClean="0"/>
            </a:p>
            <a:p>
              <a:pPr algn="ctr"/>
              <a:r>
                <a:rPr lang="fr-BE" sz="750" b="1" dirty="0" smtClean="0"/>
                <a:t>Décès</a:t>
              </a:r>
            </a:p>
            <a:p>
              <a:pPr algn="ctr"/>
              <a:endParaRPr lang="fr-BE" sz="750" b="1" dirty="0"/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1652244" y="2151530"/>
              <a:ext cx="1083271" cy="2877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BE" sz="900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Affaires sociales et économiques</a:t>
              </a:r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2735515" y="2121839"/>
              <a:ext cx="1219369" cy="395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BE" sz="900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Affaires  culturelles et récréatives</a:t>
              </a:r>
            </a:p>
          </p:txBody>
        </p:sp>
        <p:sp>
          <p:nvSpPr>
            <p:cNvPr id="35" name="ZoneTexte 34"/>
            <p:cNvSpPr txBox="1"/>
            <p:nvPr/>
          </p:nvSpPr>
          <p:spPr>
            <a:xfrm>
              <a:off x="3981600" y="2148970"/>
              <a:ext cx="1033503" cy="3596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BE" sz="800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Affaires éducatives</a:t>
              </a:r>
            </a:p>
            <a:p>
              <a:pPr algn="ctr"/>
              <a:endParaRPr lang="fr-BE" sz="800" i="1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6" name="ZoneTexte 35"/>
            <p:cNvSpPr txBox="1"/>
            <p:nvPr/>
          </p:nvSpPr>
          <p:spPr>
            <a:xfrm>
              <a:off x="5287877" y="1244813"/>
              <a:ext cx="2035006" cy="395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BE" sz="900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Aménagement du territoire et politique foncière</a:t>
              </a:r>
            </a:p>
            <a:p>
              <a:pPr algn="ctr"/>
              <a:endParaRPr lang="fr-BE" sz="900" i="1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7" name="ZoneTexte 36"/>
            <p:cNvSpPr txBox="1"/>
            <p:nvPr/>
          </p:nvSpPr>
          <p:spPr>
            <a:xfrm>
              <a:off x="7475283" y="1305502"/>
              <a:ext cx="2035006" cy="1798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BE" sz="900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Espace Public</a:t>
              </a:r>
            </a:p>
          </p:txBody>
        </p:sp>
        <p:sp>
          <p:nvSpPr>
            <p:cNvPr id="28" name="ZoneTexte 27"/>
            <p:cNvSpPr txBox="1"/>
            <p:nvPr/>
          </p:nvSpPr>
          <p:spPr>
            <a:xfrm rot="16200000">
              <a:off x="408401" y="2457018"/>
              <a:ext cx="2026149" cy="2976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BE" sz="1600" b="1" dirty="0" smtClean="0">
                  <a:solidFill>
                    <a:schemeClr val="bg1"/>
                  </a:solidFill>
                </a:rPr>
                <a:t> DÉPARTEMENTS PRIMAIRES</a:t>
              </a:r>
              <a:endParaRPr lang="fr-BE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38" name="ZoneTexte 37"/>
            <p:cNvSpPr txBox="1"/>
            <p:nvPr/>
          </p:nvSpPr>
          <p:spPr>
            <a:xfrm rot="16200000">
              <a:off x="489124" y="5032797"/>
              <a:ext cx="1862149" cy="2976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BE" sz="1600" b="1" dirty="0" smtClean="0">
                  <a:solidFill>
                    <a:schemeClr val="bg1"/>
                  </a:solidFill>
                </a:rPr>
                <a:t>  DÉPARTEMENTS D’APPUI</a:t>
              </a:r>
              <a:endParaRPr lang="fr-BE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6234663" y="4754491"/>
              <a:ext cx="1083269" cy="454002"/>
            </a:xfrm>
            <a:prstGeom prst="rect">
              <a:avLst/>
            </a:prstGeom>
            <a:solidFill>
              <a:srgbClr val="B9CDE5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BE" sz="900" b="1" dirty="0" smtClean="0">
                  <a:solidFill>
                    <a:schemeClr val="tx1"/>
                  </a:solidFill>
                </a:rPr>
                <a:t>S.I.P.P.T.</a:t>
              </a:r>
            </a:p>
          </p:txBody>
        </p:sp>
        <p:sp>
          <p:nvSpPr>
            <p:cNvPr id="40" name="ZoneTexte 39"/>
            <p:cNvSpPr txBox="1"/>
            <p:nvPr/>
          </p:nvSpPr>
          <p:spPr>
            <a:xfrm>
              <a:off x="1636875" y="4256311"/>
              <a:ext cx="1083271" cy="2877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BE" sz="900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Finances</a:t>
              </a:r>
            </a:p>
            <a:p>
              <a:pPr algn="ctr"/>
              <a:endParaRPr lang="fr-BE" sz="900" i="1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41" name="ZoneTexte 40"/>
            <p:cNvSpPr txBox="1"/>
            <p:nvPr/>
          </p:nvSpPr>
          <p:spPr>
            <a:xfrm>
              <a:off x="2811247" y="4255031"/>
              <a:ext cx="1083271" cy="395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BE" sz="900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Ressources humaines</a:t>
              </a:r>
            </a:p>
            <a:p>
              <a:pPr algn="ctr"/>
              <a:endParaRPr lang="fr-BE" sz="900" i="1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42" name="ZoneTexte 41"/>
            <p:cNvSpPr txBox="1"/>
            <p:nvPr/>
          </p:nvSpPr>
          <p:spPr>
            <a:xfrm>
              <a:off x="3968242" y="4275093"/>
              <a:ext cx="2150259" cy="2877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BE" sz="900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Affaires générales</a:t>
              </a:r>
            </a:p>
            <a:p>
              <a:pPr algn="ctr"/>
              <a:endParaRPr lang="fr-BE" sz="900" i="1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43" name="ZoneTexte 42"/>
            <p:cNvSpPr txBox="1"/>
            <p:nvPr/>
          </p:nvSpPr>
          <p:spPr>
            <a:xfrm>
              <a:off x="7409972" y="4255030"/>
              <a:ext cx="2150259" cy="1798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BE" sz="900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Facility management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5437292" y="1739155"/>
              <a:ext cx="1724227" cy="28224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800" b="1" dirty="0" smtClean="0">
                  <a:solidFill>
                    <a:schemeClr val="dk1"/>
                  </a:solidFill>
                </a:rPr>
                <a:t>Urbanisme</a:t>
              </a:r>
              <a:endParaRPr lang="fr-BE" sz="800" b="1" dirty="0">
                <a:solidFill>
                  <a:schemeClr val="dk1"/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5443266" y="2097741"/>
              <a:ext cx="1724227" cy="28224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800" b="1" dirty="0" smtClean="0"/>
                <a:t>Cadastre</a:t>
              </a:r>
              <a:endParaRPr lang="fr-BE" sz="800" b="1" dirty="0">
                <a:solidFill>
                  <a:schemeClr val="dk1"/>
                </a:solidFill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5443266" y="2452674"/>
              <a:ext cx="1724227" cy="28224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800" b="1" dirty="0" smtClean="0"/>
                <a:t>Rénovation urbaine</a:t>
              </a:r>
              <a:endParaRPr lang="fr-BE" sz="800" b="1" dirty="0">
                <a:solidFill>
                  <a:schemeClr val="dk1"/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5443266" y="2802796"/>
              <a:ext cx="1724227" cy="28224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800" b="1" dirty="0" smtClean="0">
                  <a:solidFill>
                    <a:schemeClr val="dk1"/>
                  </a:solidFill>
                </a:rPr>
                <a:t>Environnement</a:t>
              </a:r>
              <a:endParaRPr lang="fr-BE" sz="800" b="1" dirty="0">
                <a:solidFill>
                  <a:schemeClr val="dk1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5443266" y="3157728"/>
              <a:ext cx="1724227" cy="48281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800" b="1" dirty="0" smtClean="0"/>
                <a:t>Propriétés communales </a:t>
              </a:r>
            </a:p>
            <a:p>
              <a:pPr algn="ctr"/>
              <a:r>
                <a:rPr lang="fr-BE" sz="800" b="1" dirty="0" smtClean="0">
                  <a:solidFill>
                    <a:schemeClr val="dk1"/>
                  </a:solidFill>
                </a:rPr>
                <a:t>Régie foncière</a:t>
              </a:r>
            </a:p>
            <a:p>
              <a:pPr algn="ctr"/>
              <a:r>
                <a:rPr lang="fr-BE" sz="800" b="1" dirty="0" smtClean="0"/>
                <a:t>Logement</a:t>
              </a:r>
              <a:endParaRPr lang="fr-BE" sz="800" b="1" dirty="0">
                <a:solidFill>
                  <a:schemeClr val="dk1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7643633" y="1728286"/>
              <a:ext cx="1724227" cy="22234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800" b="1" dirty="0" smtClean="0"/>
                <a:t>Parking </a:t>
              </a:r>
              <a:endParaRPr lang="fr-BE" sz="800" b="1" dirty="0">
                <a:solidFill>
                  <a:schemeClr val="dk1"/>
                </a:solidFill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7643900" y="2031938"/>
              <a:ext cx="1724227" cy="34804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sz="800" b="1" dirty="0" smtClean="0"/>
            </a:p>
            <a:p>
              <a:pPr algn="ctr"/>
              <a:endParaRPr lang="fr-BE" sz="800" b="1" dirty="0" smtClean="0"/>
            </a:p>
            <a:p>
              <a:pPr algn="ctr"/>
              <a:r>
                <a:rPr lang="fr-BE" sz="800" b="1" dirty="0" smtClean="0"/>
                <a:t>Voirie : </a:t>
              </a:r>
            </a:p>
            <a:p>
              <a:pPr marL="171450" indent="-171450" algn="ctr">
                <a:buFontTx/>
                <a:buChar char="-"/>
              </a:pPr>
              <a:r>
                <a:rPr lang="fr-BE" sz="800" b="1" dirty="0" smtClean="0"/>
                <a:t>Travaux et gestion de l’espace public</a:t>
              </a:r>
            </a:p>
            <a:p>
              <a:pPr marL="171450" indent="-171450" algn="ctr">
                <a:buFontTx/>
                <a:buChar char="-"/>
              </a:pPr>
              <a:r>
                <a:rPr lang="fr-BE" sz="800" b="1" dirty="0" smtClean="0"/>
                <a:t>Planification, études et mobilité </a:t>
              </a:r>
              <a:endParaRPr lang="fr-BE" sz="800" b="1" dirty="0" smtClean="0"/>
            </a:p>
            <a:p>
              <a:pPr algn="ctr"/>
              <a:r>
                <a:rPr lang="fr-BE" sz="800" b="1" dirty="0" smtClean="0"/>
                <a:t> </a:t>
              </a:r>
              <a:endParaRPr lang="fr-BE" sz="800" b="1" dirty="0" smtClean="0"/>
            </a:p>
            <a:p>
              <a:pPr algn="ctr"/>
              <a:endParaRPr lang="fr-BE" sz="800" b="1" dirty="0">
                <a:solidFill>
                  <a:schemeClr val="dk1"/>
                </a:solidFill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7664235" y="2729392"/>
              <a:ext cx="1724227" cy="28503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sz="800" b="1" dirty="0" smtClean="0">
                <a:solidFill>
                  <a:schemeClr val="dk1"/>
                </a:solidFill>
              </a:endParaRPr>
            </a:p>
            <a:p>
              <a:pPr algn="ctr"/>
              <a:r>
                <a:rPr lang="fr-BE" sz="800" b="1" dirty="0" smtClean="0">
                  <a:solidFill>
                    <a:schemeClr val="dk1"/>
                  </a:solidFill>
                </a:rPr>
                <a:t>Propreté </a:t>
              </a:r>
              <a:endParaRPr lang="fr-BE" sz="800" b="1" dirty="0"/>
            </a:p>
            <a:p>
              <a:pPr algn="ctr"/>
              <a:r>
                <a:rPr lang="fr-BE" sz="800" b="1" dirty="0" smtClean="0"/>
                <a:t>Prêt </a:t>
              </a:r>
              <a:r>
                <a:rPr lang="fr-BE" sz="800" b="1" dirty="0"/>
                <a:t>de </a:t>
              </a:r>
              <a:r>
                <a:rPr lang="fr-BE" sz="800" b="1" dirty="0" smtClean="0"/>
                <a:t>matériel - Expulsions</a:t>
              </a:r>
              <a:endParaRPr lang="fr-BE" sz="800" b="1" dirty="0"/>
            </a:p>
            <a:p>
              <a:pPr algn="ctr"/>
              <a:endParaRPr lang="fr-BE" sz="800" b="1" dirty="0">
                <a:solidFill>
                  <a:schemeClr val="dk1"/>
                </a:solidFill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7664234" y="3083497"/>
              <a:ext cx="1724227" cy="30955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800" b="1" dirty="0" smtClean="0"/>
                <a:t>Service vert </a:t>
              </a:r>
              <a:endParaRPr lang="fr-BE" sz="800" b="1" dirty="0">
                <a:solidFill>
                  <a:schemeClr val="dk1"/>
                </a:solidFill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1731554" y="2739447"/>
              <a:ext cx="934805" cy="24289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smtClean="0"/>
                <a:t>Action sociale</a:t>
              </a:r>
              <a:endParaRPr lang="fr-BE" sz="700" b="1" dirty="0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1730274" y="3060895"/>
              <a:ext cx="934805" cy="24289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smtClean="0"/>
                <a:t>Prévention</a:t>
              </a: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1731554" y="3388389"/>
              <a:ext cx="934805" cy="41520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smtClean="0"/>
                <a:t>Economie et </a:t>
              </a:r>
              <a:r>
                <a:rPr lang="fr-BE" sz="700" b="1" dirty="0" smtClean="0"/>
                <a:t>Commerce -  </a:t>
              </a:r>
              <a:r>
                <a:rPr lang="fr-BE" sz="700" b="1" dirty="0" err="1" smtClean="0"/>
                <a:t>Horeca</a:t>
              </a:r>
              <a:endParaRPr lang="fr-BE" sz="700" b="1" dirty="0" smtClean="0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2877796" y="2626845"/>
              <a:ext cx="934805" cy="15062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smtClean="0"/>
                <a:t>Culture </a:t>
              </a:r>
              <a:endParaRPr lang="fr-BE" sz="700" b="1" dirty="0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2891885" y="3170422"/>
              <a:ext cx="934805" cy="15062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smtClean="0"/>
                <a:t>Sport </a:t>
              </a:r>
              <a:endParaRPr lang="fr-BE" sz="700" b="1" dirty="0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2877796" y="2818765"/>
              <a:ext cx="934805" cy="15062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smtClean="0"/>
                <a:t>Jeunesse</a:t>
              </a:r>
              <a:endParaRPr lang="fr-BE" sz="700" b="1" dirty="0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2887262" y="2998312"/>
              <a:ext cx="934805" cy="15062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smtClean="0"/>
                <a:t>Seniors </a:t>
              </a:r>
              <a:endParaRPr lang="fr-BE" sz="700" b="1" dirty="0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2890604" y="3348756"/>
              <a:ext cx="934805" cy="15062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smtClean="0"/>
                <a:t>Parascolaire</a:t>
              </a:r>
              <a:endParaRPr lang="fr-BE" sz="700" b="1" dirty="0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2884199" y="3526769"/>
              <a:ext cx="934805" cy="15062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smtClean="0"/>
                <a:t>Extrascolaire</a:t>
              </a:r>
              <a:endParaRPr lang="fr-BE" sz="700" b="1" dirty="0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4059853" y="2595702"/>
              <a:ext cx="934805" cy="24289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smtClean="0"/>
                <a:t>Éducation</a:t>
              </a:r>
              <a:endParaRPr lang="fr-BE" sz="700" b="1" dirty="0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4059147" y="2883406"/>
              <a:ext cx="934805" cy="24289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sz="700" b="1" dirty="0" smtClean="0"/>
            </a:p>
            <a:p>
              <a:pPr algn="ctr"/>
              <a:r>
                <a:rPr lang="fr-BE" sz="700" b="1" dirty="0" smtClean="0"/>
                <a:t>Centre de Santé</a:t>
              </a:r>
              <a:endParaRPr lang="fr-BE" sz="700" b="1" dirty="0"/>
            </a:p>
            <a:p>
              <a:pPr algn="ctr"/>
              <a:r>
                <a:rPr lang="fr-BE" sz="700" b="1" dirty="0" smtClean="0"/>
                <a:t> </a:t>
              </a:r>
              <a:endParaRPr lang="fr-BE" sz="700" b="1" dirty="0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4059853" y="3172640"/>
              <a:ext cx="934805" cy="35413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smtClean="0"/>
                <a:t>Famille – Crèches </a:t>
              </a:r>
              <a:r>
                <a:rPr lang="fr-FR" sz="700" b="1" dirty="0" smtClean="0"/>
                <a:t>Personnes en situation de handicap</a:t>
              </a: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2882921" y="2626845"/>
              <a:ext cx="934805" cy="1268960"/>
            </a:xfrm>
            <a:prstGeom prst="rect">
              <a:avLst/>
            </a:prstGeom>
            <a:noFill/>
            <a:ln>
              <a:solidFill>
                <a:srgbClr val="00457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1705855" y="4737747"/>
              <a:ext cx="934805" cy="24289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sz="700" b="1" dirty="0" smtClean="0"/>
            </a:p>
            <a:p>
              <a:pPr algn="ctr"/>
              <a:r>
                <a:rPr lang="fr-BE" sz="700" b="1" dirty="0" smtClean="0"/>
                <a:t>Recette</a:t>
              </a:r>
            </a:p>
            <a:p>
              <a:pPr algn="ctr"/>
              <a:endParaRPr lang="fr-BE" sz="700" b="1" dirty="0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1711107" y="5075939"/>
              <a:ext cx="934805" cy="24289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sz="700" b="1" dirty="0" smtClean="0"/>
            </a:p>
            <a:p>
              <a:pPr algn="ctr"/>
              <a:r>
                <a:rPr lang="fr-BE" sz="700" b="1" dirty="0" smtClean="0"/>
                <a:t>Taxes et cultes</a:t>
              </a:r>
            </a:p>
            <a:p>
              <a:pPr algn="ctr"/>
              <a:endParaRPr lang="fr-BE" sz="700" b="1" dirty="0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2893165" y="4754491"/>
              <a:ext cx="934805" cy="24289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sz="700" b="1" dirty="0" smtClean="0"/>
            </a:p>
            <a:p>
              <a:pPr algn="ctr"/>
              <a:r>
                <a:rPr lang="fr-BE" sz="700" b="1" dirty="0" smtClean="0"/>
                <a:t>Personnel</a:t>
              </a:r>
            </a:p>
            <a:p>
              <a:pPr algn="ctr"/>
              <a:endParaRPr lang="fr-BE" sz="700" b="1" dirty="0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2890604" y="5089271"/>
              <a:ext cx="934805" cy="24289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 sz="700" b="1" dirty="0" smtClean="0"/>
            </a:p>
            <a:p>
              <a:pPr algn="ctr"/>
              <a:r>
                <a:rPr lang="fr-BE" sz="700" b="1" dirty="0" smtClean="0"/>
                <a:t>Rémunérations </a:t>
              </a:r>
            </a:p>
            <a:p>
              <a:pPr algn="ctr"/>
              <a:r>
                <a:rPr lang="fr-BE" sz="700" b="1" dirty="0" smtClean="0"/>
                <a:t>et pensions</a:t>
              </a:r>
              <a:endParaRPr lang="fr-BE" sz="700" b="1" dirty="0"/>
            </a:p>
            <a:p>
              <a:pPr algn="ctr"/>
              <a:endParaRPr lang="fr-BE" sz="700" b="1" dirty="0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4036574" y="4618071"/>
              <a:ext cx="970846" cy="24289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smtClean="0"/>
                <a:t>Secrétariat central</a:t>
              </a: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4044528" y="4916468"/>
              <a:ext cx="961611" cy="24289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smtClean="0"/>
                <a:t>Centrale des marchés</a:t>
              </a: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4036573" y="5228733"/>
              <a:ext cx="965456" cy="24289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smtClean="0"/>
                <a:t>Archives </a:t>
              </a:r>
              <a:endParaRPr lang="fr-BE" sz="700" b="1" dirty="0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4039309" y="5546385"/>
              <a:ext cx="962626" cy="21464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smtClean="0"/>
                <a:t>Communication</a:t>
              </a: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5068891" y="4618071"/>
              <a:ext cx="934805" cy="24289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smtClean="0"/>
                <a:t>Affaires juridiques</a:t>
              </a: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5067611" y="4916468"/>
              <a:ext cx="934805" cy="24289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smtClean="0"/>
                <a:t>Assurances</a:t>
              </a: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5061290" y="5228733"/>
              <a:ext cx="934805" cy="24289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smtClean="0"/>
                <a:t>Économat</a:t>
              </a: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5061196" y="5546385"/>
              <a:ext cx="934805" cy="21075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BE" sz="700" b="1" dirty="0" smtClean="0"/>
                <a:t>SAC</a:t>
              </a: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6234663" y="5279549"/>
              <a:ext cx="1098475" cy="270989"/>
            </a:xfrm>
            <a:prstGeom prst="rect">
              <a:avLst/>
            </a:prstGeom>
            <a:solidFill>
              <a:srgbClr val="B9CDE5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800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fr-BE" sz="800" b="1" dirty="0" smtClean="0">
                  <a:solidFill>
                    <a:schemeClr val="tx1"/>
                  </a:solidFill>
                </a:rPr>
                <a:t>Cabinet </a:t>
              </a:r>
              <a:r>
                <a:rPr lang="fr-BE" sz="800" b="1" dirty="0">
                  <a:solidFill>
                    <a:schemeClr val="tx1"/>
                  </a:solidFill>
                </a:rPr>
                <a:t>du </a:t>
              </a:r>
              <a:r>
                <a:rPr lang="fr-BE" sz="800" b="1" dirty="0" smtClean="0">
                  <a:solidFill>
                    <a:schemeClr val="tx1"/>
                  </a:solidFill>
                </a:rPr>
                <a:t>Bourgmestre</a:t>
              </a:r>
            </a:p>
            <a:p>
              <a:pPr algn="ctr"/>
              <a:endParaRPr lang="fr-BE" sz="8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00" name="Rectangle 99"/>
          <p:cNvSpPr/>
          <p:nvPr/>
        </p:nvSpPr>
        <p:spPr>
          <a:xfrm>
            <a:off x="3538111" y="6023903"/>
            <a:ext cx="1087717" cy="27550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sz="700" b="1" dirty="0" smtClean="0"/>
              <a:t>Participation citoyenne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4710292" y="6001800"/>
            <a:ext cx="1070434" cy="39715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sz="700" b="1" dirty="0" smtClean="0"/>
              <a:t>Solidarité internationale et affaires européennes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3572900" y="3145100"/>
            <a:ext cx="1063139" cy="415125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BE" sz="700" b="1" dirty="0" smtClean="0"/>
          </a:p>
          <a:p>
            <a:pPr algn="ctr"/>
            <a:r>
              <a:rPr lang="fr-BE" sz="700" b="1" dirty="0" smtClean="0"/>
              <a:t>Egalité des chances et des genres</a:t>
            </a:r>
            <a:endParaRPr lang="fr-BE" sz="700" b="1" dirty="0"/>
          </a:p>
          <a:p>
            <a:pPr algn="ctr"/>
            <a:r>
              <a:rPr lang="fr-BE" sz="700" b="1" dirty="0" smtClean="0"/>
              <a:t> </a:t>
            </a:r>
            <a:endParaRPr lang="fr-BE" sz="700" b="1" dirty="0"/>
          </a:p>
        </p:txBody>
      </p:sp>
      <p:sp>
        <p:nvSpPr>
          <p:cNvPr id="103" name="Rectangle 102"/>
          <p:cNvSpPr/>
          <p:nvPr/>
        </p:nvSpPr>
        <p:spPr>
          <a:xfrm>
            <a:off x="900418" y="5496479"/>
            <a:ext cx="1063139" cy="31177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BE" sz="700" b="1" dirty="0" smtClean="0"/>
          </a:p>
          <a:p>
            <a:pPr algn="ctr"/>
            <a:r>
              <a:rPr lang="fr-BE" sz="700" b="1" dirty="0" smtClean="0"/>
              <a:t>Dépenses / Gestion</a:t>
            </a:r>
          </a:p>
          <a:p>
            <a:pPr algn="ctr"/>
            <a:endParaRPr lang="fr-BE" sz="700" b="1" dirty="0"/>
          </a:p>
        </p:txBody>
      </p:sp>
      <p:sp>
        <p:nvSpPr>
          <p:cNvPr id="104" name="Rectangle 103"/>
          <p:cNvSpPr/>
          <p:nvPr/>
        </p:nvSpPr>
        <p:spPr>
          <a:xfrm>
            <a:off x="7640669" y="436407"/>
            <a:ext cx="1960937" cy="252471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sz="800" b="1" dirty="0"/>
              <a:t>Secrétariat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7647463" y="4304707"/>
            <a:ext cx="1947349" cy="23775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sz="800" b="1" dirty="0"/>
              <a:t>Secrétariat</a:t>
            </a:r>
          </a:p>
        </p:txBody>
      </p:sp>
      <p:sp>
        <p:nvSpPr>
          <p:cNvPr id="95" name="Rectangle 94"/>
          <p:cNvSpPr/>
          <p:nvPr/>
        </p:nvSpPr>
        <p:spPr>
          <a:xfrm>
            <a:off x="7654257" y="1718361"/>
            <a:ext cx="1960937" cy="24790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sz="800" b="1" dirty="0"/>
              <a:t>Transport </a:t>
            </a:r>
            <a:endParaRPr lang="fr-BE" sz="800" b="1" dirty="0">
              <a:solidFill>
                <a:schemeClr val="dk1"/>
              </a:solidFill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7647463" y="4621602"/>
            <a:ext cx="1965310" cy="25529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sz="800" b="1" dirty="0" smtClean="0"/>
              <a:t>Administration</a:t>
            </a:r>
            <a:endParaRPr lang="fr-BE" sz="800" b="1" dirty="0"/>
          </a:p>
        </p:txBody>
      </p:sp>
      <p:sp>
        <p:nvSpPr>
          <p:cNvPr id="107" name="Rectangle 106"/>
          <p:cNvSpPr/>
          <p:nvPr/>
        </p:nvSpPr>
        <p:spPr>
          <a:xfrm>
            <a:off x="7640364" y="4974510"/>
            <a:ext cx="1965310" cy="25529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sz="800" b="1" dirty="0" smtClean="0"/>
              <a:t>Architecture</a:t>
            </a:r>
            <a:endParaRPr lang="fr-BE" sz="800" b="1" dirty="0"/>
          </a:p>
        </p:txBody>
      </p:sp>
      <p:sp>
        <p:nvSpPr>
          <p:cNvPr id="108" name="Rectangle 107"/>
          <p:cNvSpPr/>
          <p:nvPr/>
        </p:nvSpPr>
        <p:spPr>
          <a:xfrm>
            <a:off x="7640364" y="5330575"/>
            <a:ext cx="1965310" cy="25529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sz="800" b="1" dirty="0" smtClean="0"/>
              <a:t>Rénovation - Maintenance</a:t>
            </a:r>
            <a:endParaRPr lang="fr-BE" sz="800" b="1" dirty="0"/>
          </a:p>
        </p:txBody>
      </p:sp>
      <p:sp>
        <p:nvSpPr>
          <p:cNvPr id="109" name="Rectangle 108"/>
          <p:cNvSpPr/>
          <p:nvPr/>
        </p:nvSpPr>
        <p:spPr>
          <a:xfrm>
            <a:off x="7640364" y="5689120"/>
            <a:ext cx="1965310" cy="25529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BE" sz="800" b="1" dirty="0" smtClean="0"/>
              <a:t>Nouvelles technologies</a:t>
            </a:r>
            <a:endParaRPr lang="fr-BE" sz="800" b="1" dirty="0"/>
          </a:p>
        </p:txBody>
      </p:sp>
    </p:spTree>
    <p:extLst>
      <p:ext uri="{BB962C8B-B14F-4D97-AF65-F5344CB8AC3E}">
        <p14:creationId xmlns:p14="http://schemas.microsoft.com/office/powerpoint/2010/main" val="190599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6407</TotalTime>
  <Words>156</Words>
  <Application>Microsoft Office PowerPoint</Application>
  <PresentationFormat>Format A4 (210 x 297 mm)</PresentationFormat>
  <Paragraphs>86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Dewolf Dominique</dc:creator>
  <cp:lastModifiedBy>Delphine GOVERS</cp:lastModifiedBy>
  <cp:revision>310</cp:revision>
  <cp:lastPrinted>2022-05-20T12:46:16Z</cp:lastPrinted>
  <dcterms:created xsi:type="dcterms:W3CDTF">2016-05-04T06:48:14Z</dcterms:created>
  <dcterms:modified xsi:type="dcterms:W3CDTF">2023-08-18T13:13:25Z</dcterms:modified>
</cp:coreProperties>
</file>