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9906000" cy="6858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181"/>
    <a:srgbClr val="FF0066"/>
    <a:srgbClr val="CE8502"/>
    <a:srgbClr val="FCB028"/>
    <a:srgbClr val="FDC259"/>
    <a:srgbClr val="FCA304"/>
    <a:srgbClr val="B9CDE5"/>
    <a:srgbClr val="00457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5605" autoAdjust="0"/>
  </p:normalViewPr>
  <p:slideViewPr>
    <p:cSldViewPr snapToGrid="0" showGuides="1">
      <p:cViewPr>
        <p:scale>
          <a:sx n="160" d="100"/>
          <a:sy n="160" d="100"/>
        </p:scale>
        <p:origin x="-300" y="-1884"/>
      </p:cViewPr>
      <p:guideLst>
        <p:guide orient="horz" pos="2160"/>
        <p:guide pos="3120"/>
      </p:guideLst>
    </p:cSldViewPr>
  </p:slideViewPr>
  <p:notesTextViewPr>
    <p:cViewPr>
      <p:scale>
        <a:sx n="300" d="100"/>
        <a:sy n="3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fr-BE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572E9886-1EA3-4442-944D-D59E39B3F88F}" type="datetimeFigureOut">
              <a:rPr lang="fr-BE" smtClean="0"/>
              <a:pPr/>
              <a:t>02-10-23</a:t>
            </a:fld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5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576C79EF-1EEB-40F0-A27B-7102CD315FF4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120699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fr-BE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58DBA6C1-EC27-43BC-8842-EA2F8BE787C4}" type="datetimeFigureOut">
              <a:rPr lang="fr-BE" smtClean="0"/>
              <a:pPr/>
              <a:t>02-10-23</a:t>
            </a:fld>
            <a:endParaRPr lang="fr-BE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fr-BE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86207DA9-9A22-4417-BD99-7D1D72F1C1AF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735336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07DA9-9A22-4417-BD99-7D1D72F1C1AF}" type="slidenum">
              <a:rPr lang="fr-BE" smtClean="0"/>
              <a:pPr/>
              <a:t>1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284627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C306C-64F1-4321-A034-91D232CF4983}" type="datetime1">
              <a:rPr lang="fr-BE" smtClean="0"/>
              <a:pPr/>
              <a:t>02-10-23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948147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C4CF2-4868-47A7-9807-D64CE9DE4644}" type="datetime1">
              <a:rPr lang="fr-BE" smtClean="0"/>
              <a:pPr/>
              <a:t>02-10-23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460812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6BEB4-BE9E-4727-8E55-A4E6DBB66791}" type="datetime1">
              <a:rPr lang="fr-BE" smtClean="0"/>
              <a:pPr/>
              <a:t>02-10-23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969946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8068-DC4B-40B8-9508-0BED7221F8F6}" type="datetime1">
              <a:rPr lang="fr-BE" smtClean="0"/>
              <a:pPr/>
              <a:t>02-10-23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310526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C68F-2475-4EBB-AC95-C0162707F782}" type="datetime1">
              <a:rPr lang="fr-BE" smtClean="0"/>
              <a:pPr/>
              <a:t>02-10-23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409330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03AD4-C769-4481-BFAD-B3A8269A04AA}" type="datetime1">
              <a:rPr lang="fr-BE" smtClean="0"/>
              <a:pPr/>
              <a:t>02-10-23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918532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A353-94F1-4239-A96D-8513FE7D66FF}" type="datetime1">
              <a:rPr lang="fr-BE" smtClean="0"/>
              <a:pPr/>
              <a:t>02-10-23</a:t>
            </a:fld>
            <a:endParaRPr lang="fr-BE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72902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5AE6-845F-4589-A456-062E99517094}" type="datetime1">
              <a:rPr lang="fr-BE" smtClean="0"/>
              <a:pPr/>
              <a:t>02-10-23</a:t>
            </a:fld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03251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DC5D-011B-459B-A8A3-8CBEB7C2E465}" type="datetime1">
              <a:rPr lang="fr-BE" smtClean="0"/>
              <a:pPr/>
              <a:t>02-10-23</a:t>
            </a:fld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219652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04A96-FEA5-44AF-A026-F37EF9F09C29}" type="datetime1">
              <a:rPr lang="fr-BE" smtClean="0"/>
              <a:pPr/>
              <a:t>02-10-23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213419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D8E66-510A-4262-ACD0-762B033E1757}" type="datetime1">
              <a:rPr lang="fr-BE" smtClean="0"/>
              <a:pPr/>
              <a:t>02-10-23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4231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9F284-F5A2-4305-BE56-F9788A9EB773}" type="datetime1">
              <a:rPr lang="fr-BE" smtClean="0"/>
              <a:pPr/>
              <a:t>02-10-23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015668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e 24"/>
          <p:cNvGrpSpPr/>
          <p:nvPr/>
        </p:nvGrpSpPr>
        <p:grpSpPr>
          <a:xfrm>
            <a:off x="331694" y="66504"/>
            <a:ext cx="9574306" cy="6750989"/>
            <a:chOff x="1217211" y="1121869"/>
            <a:chExt cx="8418567" cy="5259523"/>
          </a:xfrm>
        </p:grpSpPr>
        <p:sp>
          <p:nvSpPr>
            <p:cNvPr id="4" name="Rectangle 3"/>
            <p:cNvSpPr/>
            <p:nvPr/>
          </p:nvSpPr>
          <p:spPr>
            <a:xfrm>
              <a:off x="1218491" y="1121869"/>
              <a:ext cx="8417287" cy="288919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217211" y="4056077"/>
              <a:ext cx="8417287" cy="222817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652246" y="1229446"/>
              <a:ext cx="3416645" cy="868295"/>
            </a:xfrm>
            <a:prstGeom prst="rect">
              <a:avLst/>
            </a:prstGeom>
            <a:solidFill>
              <a:srgbClr val="00457D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652246" y="2151530"/>
              <a:ext cx="1083269" cy="1805748"/>
            </a:xfrm>
            <a:prstGeom prst="rect">
              <a:avLst/>
            </a:prstGeom>
            <a:solidFill>
              <a:srgbClr val="00457D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818934" y="2151530"/>
              <a:ext cx="1083269" cy="1805748"/>
            </a:xfrm>
            <a:prstGeom prst="rect">
              <a:avLst/>
            </a:prstGeom>
            <a:solidFill>
              <a:srgbClr val="00457D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985622" y="2151530"/>
              <a:ext cx="1083269" cy="1805748"/>
            </a:xfrm>
            <a:prstGeom prst="rect">
              <a:avLst/>
            </a:prstGeom>
            <a:solidFill>
              <a:srgbClr val="00457D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275079" y="1229446"/>
              <a:ext cx="2047804" cy="2727832"/>
            </a:xfrm>
            <a:prstGeom prst="rect">
              <a:avLst/>
            </a:prstGeom>
            <a:solidFill>
              <a:srgbClr val="00457D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465208" y="1229446"/>
              <a:ext cx="2045081" cy="2727832"/>
            </a:xfrm>
            <a:prstGeom prst="rect">
              <a:avLst/>
            </a:prstGeom>
            <a:solidFill>
              <a:srgbClr val="00457D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636877" y="4233259"/>
              <a:ext cx="1083269" cy="1921008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812355" y="4233259"/>
              <a:ext cx="1083269" cy="1921008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954886" y="4233259"/>
              <a:ext cx="2176972" cy="1921008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407407" y="4233259"/>
              <a:ext cx="2152823" cy="1921008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228259" y="4233259"/>
              <a:ext cx="1083269" cy="454002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900" dirty="0" err="1" smtClean="0">
                  <a:latin typeface="Arial Black" panose="020B0A04020102020204" pitchFamily="34" charset="0"/>
                </a:rPr>
                <a:t>Gemeente-secretariaat</a:t>
              </a:r>
              <a:endParaRPr lang="fr-BE" sz="900" dirty="0" smtClean="0">
                <a:latin typeface="Arial Black" panose="020B0A04020102020204" pitchFamily="34" charset="0"/>
              </a:endParaRPr>
            </a:p>
            <a:p>
              <a:pPr algn="ctr"/>
              <a:endParaRPr lang="fr-BE" sz="900" i="1" dirty="0">
                <a:latin typeface="Arial Black" panose="020B0A0402010202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705857" y="1567543"/>
              <a:ext cx="656050" cy="45335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err="1" smtClean="0"/>
                <a:t>Bevolking</a:t>
              </a:r>
              <a:endParaRPr lang="fr-BE" sz="700" b="1" dirty="0" smtClean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399593" y="1566263"/>
              <a:ext cx="611265" cy="45335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800" b="1" dirty="0" err="1" smtClean="0"/>
                <a:t>Vreemde-lingen</a:t>
              </a:r>
              <a:endParaRPr lang="fr-BE" sz="800" b="1" dirty="0" smtClean="0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731554" y="1244814"/>
              <a:ext cx="3158138" cy="179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900" dirty="0" err="1">
                  <a:solidFill>
                    <a:schemeClr val="bg1"/>
                  </a:solidFill>
                  <a:latin typeface="Arial Black" panose="020B0A04020102020204" pitchFamily="34" charset="0"/>
                </a:rPr>
                <a:t>Burgerlijke</a:t>
              </a:r>
              <a:r>
                <a:rPr lang="fr-BE" sz="900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 </a:t>
              </a:r>
              <a:r>
                <a:rPr lang="fr-BE" sz="9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Stand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027919" y="1567942"/>
              <a:ext cx="668510" cy="45335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50" b="1" dirty="0" err="1" smtClean="0"/>
                <a:t>Geboortes</a:t>
              </a:r>
              <a:r>
                <a:rPr lang="fr-BE" sz="750" b="1" dirty="0" smtClean="0"/>
                <a:t> </a:t>
              </a:r>
              <a:r>
                <a:rPr lang="fr-BE" sz="750" b="1" dirty="0" err="1" smtClean="0"/>
                <a:t>Huwelijken</a:t>
              </a:r>
              <a:endParaRPr lang="fr-BE" sz="750" b="1" dirty="0" smtClean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711387" y="1568042"/>
              <a:ext cx="637774" cy="45335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50" b="1" dirty="0" err="1" smtClean="0"/>
                <a:t>Reispassen</a:t>
              </a:r>
              <a:r>
                <a:rPr lang="fr-BE" sz="750" b="1" dirty="0" smtClean="0"/>
                <a:t> </a:t>
              </a:r>
              <a:r>
                <a:rPr lang="fr-BE" sz="750" b="1" dirty="0" err="1" smtClean="0"/>
                <a:t>Strafregister</a:t>
              </a:r>
              <a:endParaRPr lang="fr-BE" sz="750" b="1" dirty="0" smtClean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377329" y="1568042"/>
              <a:ext cx="637774" cy="45335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50" b="1" dirty="0" err="1" smtClean="0"/>
                <a:t>Overlijdens</a:t>
              </a:r>
              <a:endParaRPr lang="fr-BE" sz="750" b="1" dirty="0" smtClean="0"/>
            </a:p>
            <a:p>
              <a:pPr algn="ctr"/>
              <a:endParaRPr lang="fr-BE" sz="750" b="1" dirty="0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1652244" y="2151530"/>
              <a:ext cx="1083271" cy="395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9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Sociale en </a:t>
              </a:r>
              <a:r>
                <a:rPr lang="fr-BE" sz="900" dirty="0" err="1">
                  <a:solidFill>
                    <a:schemeClr val="bg1"/>
                  </a:solidFill>
                  <a:latin typeface="Arial Black" panose="020B0A04020102020204" pitchFamily="34" charset="0"/>
                </a:rPr>
                <a:t>E</a:t>
              </a:r>
              <a:r>
                <a:rPr lang="fr-BE" sz="900" dirty="0" err="1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conomische</a:t>
              </a:r>
              <a:r>
                <a:rPr lang="fr-BE" sz="9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 </a:t>
              </a:r>
              <a:r>
                <a:rPr lang="fr-BE" sz="900" dirty="0" err="1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Zaken</a:t>
              </a:r>
              <a:endParaRPr lang="fr-BE" sz="900" dirty="0" smtClean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2735515" y="2121839"/>
              <a:ext cx="1219369" cy="2877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900" dirty="0" err="1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Culturele</a:t>
              </a:r>
              <a:r>
                <a:rPr lang="fr-BE" sz="9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 en </a:t>
              </a:r>
              <a:r>
                <a:rPr lang="fr-BE" sz="900" dirty="0" err="1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Recreatieve</a:t>
              </a:r>
              <a:r>
                <a:rPr lang="fr-BE" sz="9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 </a:t>
              </a:r>
              <a:r>
                <a:rPr lang="fr-BE" sz="900" dirty="0" err="1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Zaken</a:t>
              </a:r>
              <a:endParaRPr lang="fr-BE" sz="900" dirty="0" smtClean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3981600" y="2148970"/>
              <a:ext cx="1033503" cy="3596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800" dirty="0" err="1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Educatieve</a:t>
              </a:r>
              <a:r>
                <a:rPr lang="fr-BE" sz="8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 </a:t>
              </a:r>
              <a:r>
                <a:rPr lang="fr-BE" sz="800" dirty="0" err="1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Zaken</a:t>
              </a:r>
              <a:endParaRPr lang="fr-BE" sz="800" dirty="0" smtClean="0">
                <a:solidFill>
                  <a:schemeClr val="bg1"/>
                </a:solidFill>
                <a:latin typeface="Arial Black" panose="020B0A04020102020204" pitchFamily="34" charset="0"/>
              </a:endParaRPr>
            </a:p>
            <a:p>
              <a:pPr algn="ctr"/>
              <a:endParaRPr lang="fr-BE" sz="800" i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5287877" y="1244813"/>
              <a:ext cx="2035006" cy="395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900" dirty="0" err="1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Ruimtelijke</a:t>
              </a:r>
              <a:r>
                <a:rPr lang="fr-BE" sz="9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 </a:t>
              </a:r>
              <a:r>
                <a:rPr lang="fr-BE" sz="900" dirty="0" err="1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Ordening</a:t>
              </a:r>
              <a:r>
                <a:rPr lang="fr-BE" sz="9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 en </a:t>
              </a:r>
              <a:r>
                <a:rPr lang="fr-BE" sz="900" dirty="0" err="1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Grondbeleid</a:t>
              </a:r>
              <a:endParaRPr lang="fr-BE" sz="900" dirty="0" smtClean="0">
                <a:solidFill>
                  <a:schemeClr val="bg1"/>
                </a:solidFill>
                <a:latin typeface="Arial Black" panose="020B0A04020102020204" pitchFamily="34" charset="0"/>
              </a:endParaRPr>
            </a:p>
            <a:p>
              <a:pPr algn="ctr"/>
              <a:endParaRPr lang="fr-BE" sz="900" i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7475283" y="1305502"/>
              <a:ext cx="2035006" cy="179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900" dirty="0" err="1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Openbare</a:t>
              </a:r>
              <a:r>
                <a:rPr lang="fr-BE" sz="9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 </a:t>
              </a:r>
              <a:r>
                <a:rPr lang="fr-BE" sz="900" dirty="0" err="1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Ruimte</a:t>
              </a:r>
              <a:endParaRPr lang="fr-BE" sz="900" dirty="0" smtClean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8" name="ZoneTexte 27"/>
            <p:cNvSpPr txBox="1"/>
            <p:nvPr/>
          </p:nvSpPr>
          <p:spPr>
            <a:xfrm rot="16200000">
              <a:off x="374134" y="2457018"/>
              <a:ext cx="2094686" cy="2976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BE" sz="1600" b="1" dirty="0" smtClean="0">
                  <a:solidFill>
                    <a:schemeClr val="bg1"/>
                  </a:solidFill>
                </a:rPr>
                <a:t> PRIMAIRE DEPARTEMENTEN </a:t>
              </a:r>
              <a:endParaRPr lang="fr-BE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38" name="ZoneTexte 37"/>
            <p:cNvSpPr txBox="1"/>
            <p:nvPr/>
          </p:nvSpPr>
          <p:spPr>
            <a:xfrm rot="16200000">
              <a:off x="220441" y="5046327"/>
              <a:ext cx="2399507" cy="2706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BE" sz="1400" b="1" dirty="0" smtClean="0">
                  <a:solidFill>
                    <a:schemeClr val="bg1"/>
                  </a:solidFill>
                </a:rPr>
                <a:t> ONDERSTEUNENDE DEPARTEMENTEN </a:t>
              </a:r>
              <a:endParaRPr lang="fr-BE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234663" y="4754491"/>
              <a:ext cx="1083269" cy="454002"/>
            </a:xfrm>
            <a:prstGeom prst="rect">
              <a:avLst/>
            </a:prstGeom>
            <a:solidFill>
              <a:srgbClr val="B9CDE5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900" b="1" dirty="0" smtClean="0">
                  <a:solidFill>
                    <a:schemeClr val="tx1"/>
                  </a:solidFill>
                </a:rPr>
                <a:t>IDPBW</a:t>
              </a:r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1636875" y="4256311"/>
              <a:ext cx="1083271" cy="2877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900" dirty="0" err="1">
                  <a:solidFill>
                    <a:schemeClr val="bg1"/>
                  </a:solidFill>
                  <a:latin typeface="Arial Black" panose="020B0A04020102020204" pitchFamily="34" charset="0"/>
                </a:rPr>
                <a:t>Financiën</a:t>
              </a:r>
              <a:endParaRPr lang="fr-BE" sz="900" dirty="0" smtClean="0">
                <a:solidFill>
                  <a:schemeClr val="bg1"/>
                </a:solidFill>
                <a:latin typeface="Arial Black" panose="020B0A04020102020204" pitchFamily="34" charset="0"/>
              </a:endParaRPr>
            </a:p>
            <a:p>
              <a:pPr algn="ctr"/>
              <a:endParaRPr lang="fr-BE" sz="900" i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2811247" y="4255031"/>
              <a:ext cx="1083271" cy="395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900" dirty="0" err="1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Human</a:t>
              </a:r>
              <a:r>
                <a:rPr lang="fr-BE" sz="900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 </a:t>
              </a:r>
              <a:r>
                <a:rPr lang="fr-BE" sz="900" dirty="0" err="1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Resources</a:t>
              </a:r>
              <a:endParaRPr lang="fr-BE" sz="900" dirty="0" smtClean="0">
                <a:solidFill>
                  <a:schemeClr val="bg1"/>
                </a:solidFill>
                <a:latin typeface="Arial Black" panose="020B0A04020102020204" pitchFamily="34" charset="0"/>
              </a:endParaRPr>
            </a:p>
            <a:p>
              <a:pPr algn="ctr"/>
              <a:endParaRPr lang="fr-BE" sz="900" i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3968242" y="4275093"/>
              <a:ext cx="2150259" cy="2877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900" dirty="0" err="1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Algemene</a:t>
              </a:r>
              <a:r>
                <a:rPr lang="fr-BE" sz="9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 </a:t>
              </a:r>
              <a:r>
                <a:rPr lang="fr-BE" sz="900" dirty="0" err="1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Zaken</a:t>
              </a:r>
              <a:endParaRPr lang="fr-BE" sz="900" dirty="0" smtClean="0">
                <a:solidFill>
                  <a:schemeClr val="bg1"/>
                </a:solidFill>
                <a:latin typeface="Arial Black" panose="020B0A04020102020204" pitchFamily="34" charset="0"/>
              </a:endParaRPr>
            </a:p>
            <a:p>
              <a:pPr algn="ctr"/>
              <a:endParaRPr lang="fr-BE" sz="900" i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7409972" y="4255030"/>
              <a:ext cx="2150259" cy="179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9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Facility </a:t>
              </a:r>
              <a:r>
                <a:rPr lang="fr-BE" sz="9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Management</a:t>
              </a:r>
              <a:endParaRPr lang="fr-BE" sz="900" dirty="0" smtClean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5437292" y="1739155"/>
              <a:ext cx="1724227" cy="2822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800" b="1" dirty="0" err="1" smtClean="0">
                  <a:solidFill>
                    <a:schemeClr val="dk1"/>
                  </a:solidFill>
                </a:rPr>
                <a:t>Stedenbouw</a:t>
              </a:r>
              <a:endParaRPr lang="fr-BE" sz="800" b="1" dirty="0">
                <a:solidFill>
                  <a:schemeClr val="dk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5443266" y="2097741"/>
              <a:ext cx="1724227" cy="2822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800" b="1" dirty="0" err="1" smtClean="0"/>
                <a:t>Kadaster</a:t>
              </a:r>
              <a:endParaRPr lang="fr-BE" sz="800" b="1" dirty="0">
                <a:solidFill>
                  <a:schemeClr val="dk1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443266" y="2452674"/>
              <a:ext cx="1724227" cy="2822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800" b="1" dirty="0" err="1" smtClean="0"/>
                <a:t>Stadsvernieuwing</a:t>
              </a:r>
              <a:endParaRPr lang="fr-BE" sz="800" b="1" dirty="0">
                <a:solidFill>
                  <a:schemeClr val="dk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443266" y="2802796"/>
              <a:ext cx="1724227" cy="2822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800" b="1" dirty="0" smtClean="0">
                  <a:solidFill>
                    <a:schemeClr val="dk1"/>
                  </a:solidFill>
                </a:rPr>
                <a:t>Milieu</a:t>
              </a:r>
              <a:endParaRPr lang="fr-BE" sz="800" b="1" dirty="0">
                <a:solidFill>
                  <a:schemeClr val="dk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443266" y="3157728"/>
              <a:ext cx="1724227" cy="48281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800" b="1" dirty="0" err="1" smtClean="0"/>
                <a:t>Gemeente-eigendommen</a:t>
              </a:r>
              <a:endParaRPr lang="fr-BE" sz="800" b="1" dirty="0" smtClean="0"/>
            </a:p>
            <a:p>
              <a:pPr algn="ctr"/>
              <a:r>
                <a:rPr lang="fr-BE" sz="800" b="1" dirty="0" err="1" smtClean="0">
                  <a:solidFill>
                    <a:schemeClr val="dk1"/>
                  </a:solidFill>
                </a:rPr>
                <a:t>Grondregie</a:t>
              </a:r>
              <a:endParaRPr lang="fr-BE" sz="800" b="1" dirty="0" smtClean="0">
                <a:solidFill>
                  <a:schemeClr val="dk1"/>
                </a:solidFill>
              </a:endParaRPr>
            </a:p>
            <a:p>
              <a:pPr algn="ctr"/>
              <a:r>
                <a:rPr lang="fr-BE" sz="800" b="1" dirty="0" err="1" smtClean="0"/>
                <a:t>Huisvesting</a:t>
              </a:r>
              <a:endParaRPr lang="fr-BE" sz="800" b="1" dirty="0">
                <a:solidFill>
                  <a:schemeClr val="dk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7632035" y="1773610"/>
              <a:ext cx="1724227" cy="2822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800" b="1" dirty="0" smtClean="0"/>
                <a:t>Parking </a:t>
              </a:r>
              <a:endParaRPr lang="fr-BE" sz="800" b="1" dirty="0">
                <a:solidFill>
                  <a:schemeClr val="dk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7632036" y="2131581"/>
              <a:ext cx="1729995" cy="51705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800" b="1" dirty="0" err="1" smtClean="0"/>
                <a:t>Wegen</a:t>
              </a:r>
              <a:r>
                <a:rPr lang="fr-BE" sz="800" b="1" dirty="0" smtClean="0"/>
                <a:t>:</a:t>
              </a:r>
              <a:endParaRPr lang="fr-BE" sz="800" b="1" dirty="0" smtClean="0"/>
            </a:p>
            <a:p>
              <a:pPr algn="ctr"/>
              <a:r>
                <a:rPr lang="fr-BE" sz="800" b="1" dirty="0" smtClean="0"/>
                <a:t>- </a:t>
              </a:r>
              <a:r>
                <a:rPr lang="fr-BE" sz="800" b="1" dirty="0" err="1" smtClean="0"/>
                <a:t>Werken</a:t>
              </a:r>
              <a:r>
                <a:rPr lang="fr-BE" sz="800" b="1" dirty="0" smtClean="0"/>
                <a:t> en </a:t>
              </a:r>
              <a:r>
                <a:rPr lang="fr-BE" sz="800" b="1" dirty="0" err="1" smtClean="0"/>
                <a:t>beheer</a:t>
              </a:r>
              <a:r>
                <a:rPr lang="fr-BE" sz="800" b="1" dirty="0" smtClean="0"/>
                <a:t> </a:t>
              </a:r>
              <a:r>
                <a:rPr lang="fr-BE" sz="800" b="1" dirty="0" smtClean="0"/>
                <a:t>van de </a:t>
              </a:r>
              <a:r>
                <a:rPr lang="fr-BE" sz="800" b="1" dirty="0" err="1" smtClean="0"/>
                <a:t>openbare</a:t>
              </a:r>
              <a:r>
                <a:rPr lang="fr-BE" sz="800" b="1" dirty="0" smtClean="0"/>
                <a:t> </a:t>
              </a:r>
              <a:r>
                <a:rPr lang="fr-BE" sz="800" b="1" dirty="0" err="1" smtClean="0"/>
                <a:t>ruimte</a:t>
              </a:r>
              <a:endParaRPr lang="fr-BE" sz="800" b="1" dirty="0" smtClean="0"/>
            </a:p>
            <a:p>
              <a:pPr marL="171450" indent="-171450" algn="ctr">
                <a:buFontTx/>
                <a:buChar char="-"/>
              </a:pPr>
              <a:r>
                <a:rPr lang="fr-BE" sz="800" b="1" dirty="0" smtClean="0"/>
                <a:t>Planning, </a:t>
              </a:r>
              <a:r>
                <a:rPr lang="fr-BE" sz="800" b="1" dirty="0" err="1" smtClean="0"/>
                <a:t>studies</a:t>
              </a:r>
              <a:r>
                <a:rPr lang="fr-BE" sz="800" b="1" dirty="0" smtClean="0"/>
                <a:t> en </a:t>
              </a:r>
              <a:r>
                <a:rPr lang="fr-BE" sz="800" b="1" dirty="0" err="1" smtClean="0"/>
                <a:t>mobiliteit</a:t>
              </a:r>
              <a:endParaRPr lang="fr-BE" sz="800" b="1" dirty="0">
                <a:solidFill>
                  <a:schemeClr val="dk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7655849" y="3067145"/>
              <a:ext cx="1724227" cy="36828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sz="800" b="1" dirty="0" smtClean="0">
                <a:solidFill>
                  <a:schemeClr val="dk1"/>
                </a:solidFill>
              </a:endParaRPr>
            </a:p>
            <a:p>
              <a:pPr algn="ctr"/>
              <a:r>
                <a:rPr lang="fr-BE" sz="800" b="1" dirty="0" err="1" smtClean="0">
                  <a:solidFill>
                    <a:schemeClr val="dk1"/>
                  </a:solidFill>
                </a:rPr>
                <a:t>Reinheid</a:t>
              </a:r>
              <a:endParaRPr lang="fr-BE" sz="800" b="1" dirty="0"/>
            </a:p>
            <a:p>
              <a:pPr algn="ctr"/>
              <a:r>
                <a:rPr lang="fr-BE" sz="800" b="1" dirty="0" err="1" smtClean="0"/>
                <a:t>Uitleendienst</a:t>
              </a:r>
              <a:endParaRPr lang="fr-BE" sz="800" b="1" dirty="0"/>
            </a:p>
            <a:p>
              <a:pPr algn="ctr"/>
              <a:r>
                <a:rPr lang="fr-BE" sz="800" b="1" dirty="0" err="1" smtClean="0"/>
                <a:t>Uitdrijvingen</a:t>
              </a:r>
              <a:endParaRPr lang="fr-BE" sz="800" b="1" dirty="0"/>
            </a:p>
            <a:p>
              <a:pPr algn="ctr"/>
              <a:endParaRPr lang="fr-BE" sz="800" b="1" dirty="0">
                <a:solidFill>
                  <a:schemeClr val="dk1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7657559" y="3517096"/>
              <a:ext cx="1724227" cy="25044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800" b="1" dirty="0" err="1" smtClean="0"/>
                <a:t>Groendienst</a:t>
              </a:r>
              <a:r>
                <a:rPr lang="fr-BE" sz="800" b="1" dirty="0" smtClean="0"/>
                <a:t> </a:t>
              </a:r>
              <a:endParaRPr lang="fr-BE" sz="800" b="1" dirty="0">
                <a:solidFill>
                  <a:schemeClr val="dk1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731554" y="2739447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Sociale </a:t>
              </a:r>
              <a:r>
                <a:rPr lang="fr-BE" sz="700" b="1" dirty="0" err="1" smtClean="0"/>
                <a:t>Actie</a:t>
              </a:r>
              <a:endParaRPr lang="fr-BE" sz="700" b="1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730274" y="3060895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err="1" smtClean="0"/>
                <a:t>Preventie</a:t>
              </a:r>
              <a:endParaRPr lang="fr-BE" sz="700" b="1" dirty="0" smtClean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731554" y="3388389"/>
              <a:ext cx="934805" cy="41520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Economie en </a:t>
              </a:r>
              <a:r>
                <a:rPr lang="fr-BE" sz="700" b="1" dirty="0" err="1" smtClean="0"/>
                <a:t>Handel</a:t>
              </a:r>
              <a:r>
                <a:rPr lang="fr-BE" sz="700" b="1" dirty="0" smtClean="0"/>
                <a:t> - Horeca</a:t>
              </a:r>
              <a:endParaRPr lang="fr-BE" sz="700" b="1" dirty="0" smtClean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877796" y="2626845"/>
              <a:ext cx="934805" cy="1506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err="1" smtClean="0"/>
                <a:t>Cultuur</a:t>
              </a:r>
              <a:r>
                <a:rPr lang="fr-BE" sz="700" b="1" dirty="0" smtClean="0"/>
                <a:t> </a:t>
              </a:r>
              <a:endParaRPr lang="fr-BE" sz="700" b="1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891885" y="3163945"/>
              <a:ext cx="934805" cy="1506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Sport </a:t>
              </a:r>
              <a:endParaRPr lang="fr-BE" sz="700" b="1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2877796" y="2831718"/>
              <a:ext cx="934805" cy="1506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err="1" smtClean="0"/>
                <a:t>Jeugd</a:t>
              </a:r>
              <a:endParaRPr lang="fr-BE" sz="700" b="1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2887262" y="2991835"/>
              <a:ext cx="934805" cy="1506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err="1" smtClean="0"/>
                <a:t>Senioren</a:t>
              </a:r>
              <a:r>
                <a:rPr lang="fr-BE" sz="700" b="1" dirty="0" smtClean="0"/>
                <a:t> </a:t>
              </a:r>
              <a:endParaRPr lang="fr-BE" sz="700" b="1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2890604" y="3335803"/>
              <a:ext cx="934805" cy="1506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err="1" smtClean="0"/>
                <a:t>Bijschoolse</a:t>
              </a:r>
              <a:r>
                <a:rPr lang="fr-BE" sz="700" b="1" dirty="0" smtClean="0"/>
                <a:t> </a:t>
              </a:r>
              <a:r>
                <a:rPr lang="fr-BE" sz="700" b="1" dirty="0" err="1" smtClean="0"/>
                <a:t>Activiteiten</a:t>
              </a:r>
              <a:endParaRPr lang="fr-BE" sz="700" b="1" dirty="0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884199" y="3513816"/>
              <a:ext cx="934805" cy="1506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err="1" smtClean="0"/>
                <a:t>Naschoolse</a:t>
              </a:r>
              <a:r>
                <a:rPr lang="fr-BE" sz="700" b="1" dirty="0" smtClean="0"/>
                <a:t> </a:t>
              </a:r>
              <a:r>
                <a:rPr lang="fr-BE" sz="700" b="1" dirty="0" err="1" smtClean="0"/>
                <a:t>Activiteiten</a:t>
              </a:r>
              <a:endParaRPr lang="fr-BE" sz="700" b="1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4059853" y="2595702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err="1" smtClean="0"/>
                <a:t>Opvoeding</a:t>
              </a:r>
              <a:endParaRPr lang="fr-BE" sz="700" b="1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044528" y="2883406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err="1" smtClean="0"/>
                <a:t>Gezondheidscentrum</a:t>
              </a:r>
              <a:endParaRPr lang="fr-BE" sz="700" b="1" dirty="0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4059853" y="3159687"/>
              <a:ext cx="934805" cy="35413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err="1" smtClean="0"/>
                <a:t>Gezin</a:t>
              </a:r>
              <a:r>
                <a:rPr lang="fr-BE" sz="700" b="1" dirty="0" smtClean="0"/>
                <a:t> </a:t>
              </a:r>
              <a:r>
                <a:rPr lang="fr-BE" sz="700" b="1" dirty="0" smtClean="0"/>
                <a:t>–</a:t>
              </a:r>
            </a:p>
            <a:p>
              <a:pPr algn="ctr"/>
              <a:r>
                <a:rPr lang="fr-BE" sz="700" b="1" dirty="0" err="1"/>
                <a:t>Kinderdagverblijven</a:t>
              </a:r>
              <a:r>
                <a:rPr lang="fr-BE" sz="700" b="1" dirty="0"/>
                <a:t> </a:t>
              </a:r>
              <a:endParaRPr lang="fr-BE" sz="700" b="1" dirty="0" smtClean="0"/>
            </a:p>
            <a:p>
              <a:pPr algn="ctr"/>
              <a:r>
                <a:rPr lang="fr-FR" sz="700" b="1" dirty="0" err="1" smtClean="0"/>
                <a:t>Personen</a:t>
              </a:r>
              <a:r>
                <a:rPr lang="fr-FR" sz="700" b="1" dirty="0" smtClean="0"/>
                <a:t> met </a:t>
              </a:r>
              <a:r>
                <a:rPr lang="fr-FR" sz="700" b="1" dirty="0" err="1" smtClean="0"/>
                <a:t>een</a:t>
              </a:r>
              <a:r>
                <a:rPr lang="fr-FR" sz="700" b="1" dirty="0" smtClean="0"/>
                <a:t> Handicap</a:t>
              </a: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2882921" y="2626845"/>
              <a:ext cx="934805" cy="1268960"/>
            </a:xfrm>
            <a:prstGeom prst="rect">
              <a:avLst/>
            </a:prstGeom>
            <a:noFill/>
            <a:ln>
              <a:solidFill>
                <a:srgbClr val="00457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1705855" y="4737747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err="1" smtClean="0"/>
                <a:t>Ontvangerij</a:t>
              </a:r>
              <a:endParaRPr lang="fr-BE" sz="700" b="1" dirty="0" smtClean="0"/>
            </a:p>
            <a:p>
              <a:pPr algn="ctr"/>
              <a:endParaRPr lang="fr-BE" sz="700" b="1" dirty="0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1711107" y="5075939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600" b="1" dirty="0" err="1" smtClean="0"/>
                <a:t>Belastingen</a:t>
              </a:r>
              <a:r>
                <a:rPr lang="fr-BE" sz="600" b="1" dirty="0"/>
                <a:t> - </a:t>
              </a:r>
              <a:r>
                <a:rPr lang="fr-BE" sz="600" b="1" dirty="0" err="1"/>
                <a:t>Erediensten</a:t>
              </a:r>
              <a:endParaRPr lang="fr-BE" sz="600" b="1" dirty="0" smtClean="0"/>
            </a:p>
            <a:p>
              <a:pPr algn="ctr"/>
              <a:endParaRPr lang="fr-BE" sz="700" b="1" dirty="0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2893165" y="4754491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err="1" smtClean="0"/>
                <a:t>Personeel</a:t>
              </a:r>
              <a:endParaRPr lang="fr-BE" sz="700" b="1" dirty="0" smtClean="0"/>
            </a:p>
            <a:p>
              <a:pPr algn="ctr"/>
              <a:endParaRPr lang="fr-BE" sz="700" b="1" dirty="0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2890604" y="5102224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err="1" smtClean="0"/>
                <a:t>Bezoldigingen</a:t>
              </a:r>
              <a:r>
                <a:rPr lang="fr-BE" sz="700" b="1" dirty="0" smtClean="0"/>
                <a:t> en </a:t>
              </a:r>
              <a:r>
                <a:rPr lang="fr-BE" sz="700" b="1" dirty="0" err="1" smtClean="0"/>
                <a:t>Pensioenen</a:t>
              </a:r>
              <a:endParaRPr lang="fr-BE" sz="700" b="1" dirty="0"/>
            </a:p>
            <a:p>
              <a:pPr algn="ctr"/>
              <a:endParaRPr lang="fr-BE" sz="700" b="1" dirty="0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4031297" y="4627308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err="1" smtClean="0"/>
                <a:t>Centraal</a:t>
              </a:r>
              <a:r>
                <a:rPr lang="fr-BE" sz="700" b="1" dirty="0" smtClean="0"/>
                <a:t> </a:t>
              </a:r>
              <a:r>
                <a:rPr lang="fr-BE" sz="700" b="1" dirty="0" err="1" smtClean="0"/>
                <a:t>Secretariaat</a:t>
              </a:r>
              <a:endParaRPr lang="fr-BE" sz="700" b="1" dirty="0" smtClean="0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4029056" y="4934497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err="1" smtClean="0"/>
                <a:t>Opdrachtencentrale</a:t>
              </a:r>
              <a:endParaRPr lang="fr-BE" sz="700" b="1" dirty="0" smtClean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4036573" y="5241686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err="1" smtClean="0"/>
                <a:t>Archieven</a:t>
              </a:r>
              <a:r>
                <a:rPr lang="fr-BE" sz="700" b="1" dirty="0" smtClean="0"/>
                <a:t> </a:t>
              </a:r>
              <a:endParaRPr lang="fr-BE" sz="700" b="1" dirty="0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029056" y="5559338"/>
              <a:ext cx="934805" cy="21464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err="1" smtClean="0"/>
                <a:t>Communicatie</a:t>
              </a:r>
              <a:endParaRPr lang="fr-BE" sz="700" b="1" dirty="0" smtClean="0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5068891" y="4631024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err="1" smtClean="0"/>
                <a:t>Juridische</a:t>
              </a:r>
              <a:r>
                <a:rPr lang="fr-BE" sz="700" b="1" dirty="0" smtClean="0"/>
                <a:t> </a:t>
              </a:r>
              <a:r>
                <a:rPr lang="fr-BE" sz="700" b="1" dirty="0" err="1" smtClean="0"/>
                <a:t>Aangelegenheden</a:t>
              </a:r>
              <a:endParaRPr lang="fr-BE" sz="700" b="1" dirty="0" smtClean="0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5067611" y="4929420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err="1" smtClean="0"/>
                <a:t>Verzekeringen</a:t>
              </a:r>
              <a:endParaRPr lang="fr-BE" sz="700" b="1" dirty="0" smtClean="0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5061290" y="5241686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err="1" smtClean="0"/>
                <a:t>Economaat</a:t>
              </a:r>
              <a:endParaRPr lang="fr-BE" sz="700" b="1" dirty="0" smtClean="0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5061196" y="5559338"/>
              <a:ext cx="934805" cy="21075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GAS</a:t>
              </a: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7649874" y="4718441"/>
              <a:ext cx="1724227" cy="23186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800" b="1" dirty="0" err="1" smtClean="0">
                  <a:solidFill>
                    <a:schemeClr val="dk1"/>
                  </a:solidFill>
                </a:rPr>
                <a:t>Administratie</a:t>
              </a:r>
              <a:endParaRPr lang="fr-BE" sz="800" b="1" dirty="0" smtClean="0">
                <a:solidFill>
                  <a:schemeClr val="dk1"/>
                </a:solidFill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7655849" y="5045879"/>
              <a:ext cx="1724227" cy="22563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800" b="1" dirty="0" err="1" smtClean="0"/>
                <a:t>Architectuur</a:t>
              </a:r>
              <a:endParaRPr lang="fr-BE" sz="800" b="1" dirty="0" smtClean="0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6249766" y="5272956"/>
              <a:ext cx="1061762" cy="270989"/>
            </a:xfrm>
            <a:prstGeom prst="rect">
              <a:avLst/>
            </a:prstGeom>
            <a:solidFill>
              <a:srgbClr val="B9CDE5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4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fr-BE" sz="800" b="1" dirty="0" err="1" smtClean="0">
                  <a:solidFill>
                    <a:schemeClr val="tx1"/>
                  </a:solidFill>
                </a:rPr>
                <a:t>Kabinet</a:t>
              </a:r>
              <a:r>
                <a:rPr lang="fr-BE" sz="800" b="1" dirty="0" smtClean="0">
                  <a:solidFill>
                    <a:schemeClr val="tx1"/>
                  </a:solidFill>
                </a:rPr>
                <a:t> van de </a:t>
              </a:r>
              <a:r>
                <a:rPr lang="fr-BE" sz="800" b="1" dirty="0" err="1" smtClean="0">
                  <a:solidFill>
                    <a:schemeClr val="tx1"/>
                  </a:solidFill>
                </a:rPr>
                <a:t>burgemeester</a:t>
              </a:r>
              <a:endParaRPr lang="fr-BE" sz="800" b="1" dirty="0" smtClean="0">
                <a:solidFill>
                  <a:schemeClr val="tx1"/>
                </a:solidFill>
              </a:endParaRPr>
            </a:p>
            <a:p>
              <a:pPr algn="ctr"/>
              <a:endParaRPr lang="fr-BE" sz="800" b="1" dirty="0">
                <a:solidFill>
                  <a:schemeClr val="tx1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7653720" y="5639752"/>
              <a:ext cx="1724227" cy="21404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800" b="1" dirty="0" err="1" smtClean="0">
                  <a:solidFill>
                    <a:schemeClr val="dk1"/>
                  </a:solidFill>
                </a:rPr>
                <a:t>Nieuwe</a:t>
              </a:r>
              <a:r>
                <a:rPr lang="fr-BE" sz="800" b="1" dirty="0" smtClean="0">
                  <a:solidFill>
                    <a:schemeClr val="dk1"/>
                  </a:solidFill>
                </a:rPr>
                <a:t> </a:t>
              </a:r>
              <a:r>
                <a:rPr lang="fr-BE" sz="800" b="1" dirty="0" err="1" smtClean="0">
                  <a:solidFill>
                    <a:schemeClr val="dk1"/>
                  </a:solidFill>
                </a:rPr>
                <a:t>Technologieën</a:t>
              </a:r>
              <a:endParaRPr lang="fr-BE" sz="800" b="1" dirty="0">
                <a:solidFill>
                  <a:schemeClr val="dk1"/>
                </a:solidFill>
              </a:endParaRPr>
            </a:p>
          </p:txBody>
        </p:sp>
      </p:grpSp>
      <p:sp>
        <p:nvSpPr>
          <p:cNvPr id="100" name="Rectangle 99"/>
          <p:cNvSpPr/>
          <p:nvPr/>
        </p:nvSpPr>
        <p:spPr>
          <a:xfrm>
            <a:off x="3538111" y="6140285"/>
            <a:ext cx="1063139" cy="27550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700" b="1" dirty="0" err="1" smtClean="0"/>
              <a:t>Burgerinspraak</a:t>
            </a:r>
            <a:endParaRPr lang="fr-BE" sz="700" b="1" dirty="0" smtClean="0"/>
          </a:p>
        </p:txBody>
      </p:sp>
      <p:sp>
        <p:nvSpPr>
          <p:cNvPr id="101" name="Rectangle 100"/>
          <p:cNvSpPr/>
          <p:nvPr/>
        </p:nvSpPr>
        <p:spPr>
          <a:xfrm>
            <a:off x="4710292" y="6076617"/>
            <a:ext cx="1070434" cy="39715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700" b="1" dirty="0" smtClean="0"/>
              <a:t>Internationale </a:t>
            </a:r>
            <a:r>
              <a:rPr lang="fr-BE" sz="700" b="1" dirty="0" err="1" smtClean="0"/>
              <a:t>Solidariteit</a:t>
            </a:r>
            <a:r>
              <a:rPr lang="fr-BE" sz="700" b="1" dirty="0" smtClean="0"/>
              <a:t> en </a:t>
            </a:r>
            <a:r>
              <a:rPr lang="fr-BE" sz="700" b="1" dirty="0" err="1" smtClean="0"/>
              <a:t>Europese</a:t>
            </a:r>
            <a:r>
              <a:rPr lang="fr-BE" sz="700" b="1" dirty="0" smtClean="0"/>
              <a:t> </a:t>
            </a:r>
            <a:r>
              <a:rPr lang="fr-BE" sz="700" b="1" dirty="0" err="1" smtClean="0"/>
              <a:t>Aangelegenheden</a:t>
            </a:r>
            <a:endParaRPr lang="fr-BE" sz="700" b="1" dirty="0" smtClean="0"/>
          </a:p>
        </p:txBody>
      </p:sp>
      <p:sp>
        <p:nvSpPr>
          <p:cNvPr id="102" name="Rectangle 101"/>
          <p:cNvSpPr/>
          <p:nvPr/>
        </p:nvSpPr>
        <p:spPr>
          <a:xfrm>
            <a:off x="3564587" y="3178352"/>
            <a:ext cx="1063139" cy="51501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700" b="1" dirty="0" err="1" smtClean="0"/>
              <a:t>Gelijke</a:t>
            </a:r>
            <a:r>
              <a:rPr lang="fr-BE" sz="700" b="1" dirty="0" smtClean="0"/>
              <a:t> </a:t>
            </a:r>
            <a:r>
              <a:rPr lang="fr-BE" sz="700" b="1" dirty="0" err="1" smtClean="0"/>
              <a:t>Kansen</a:t>
            </a:r>
            <a:r>
              <a:rPr lang="fr-BE" sz="700" b="1" dirty="0" smtClean="0"/>
              <a:t> en </a:t>
            </a:r>
            <a:r>
              <a:rPr lang="fr-BE" sz="700" b="1" dirty="0" err="1" smtClean="0"/>
              <a:t>Gendergelijkheid</a:t>
            </a:r>
            <a:endParaRPr lang="fr-BE" sz="700" b="1" dirty="0"/>
          </a:p>
          <a:p>
            <a:pPr algn="ctr"/>
            <a:r>
              <a:rPr lang="fr-BE" sz="700" b="1" dirty="0" smtClean="0"/>
              <a:t> </a:t>
            </a:r>
            <a:endParaRPr lang="fr-BE" sz="700" b="1" dirty="0"/>
          </a:p>
        </p:txBody>
      </p:sp>
      <p:sp>
        <p:nvSpPr>
          <p:cNvPr id="103" name="Rectangle 102"/>
          <p:cNvSpPr/>
          <p:nvPr/>
        </p:nvSpPr>
        <p:spPr>
          <a:xfrm>
            <a:off x="892105" y="5546357"/>
            <a:ext cx="1063139" cy="31177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 sz="700" b="1" dirty="0" smtClean="0"/>
          </a:p>
          <a:p>
            <a:pPr algn="ctr"/>
            <a:r>
              <a:rPr lang="fr-BE" sz="700" b="1" dirty="0" err="1" smtClean="0"/>
              <a:t>Uitgaven</a:t>
            </a:r>
            <a:r>
              <a:rPr lang="fr-BE" sz="700" b="1" dirty="0" smtClean="0"/>
              <a:t> </a:t>
            </a:r>
            <a:r>
              <a:rPr lang="fr-BE" sz="700" b="1" dirty="0" smtClean="0"/>
              <a:t>/ </a:t>
            </a:r>
            <a:r>
              <a:rPr lang="fr-BE" sz="700" b="1" dirty="0" err="1" smtClean="0"/>
              <a:t>Beheer</a:t>
            </a:r>
            <a:endParaRPr lang="fr-BE" sz="700" b="1" dirty="0" smtClean="0"/>
          </a:p>
          <a:p>
            <a:pPr algn="ctr"/>
            <a:endParaRPr lang="fr-BE" sz="700" b="1" dirty="0"/>
          </a:p>
        </p:txBody>
      </p:sp>
      <p:sp>
        <p:nvSpPr>
          <p:cNvPr id="104" name="Rectangle 103"/>
          <p:cNvSpPr/>
          <p:nvPr/>
        </p:nvSpPr>
        <p:spPr>
          <a:xfrm>
            <a:off x="7640669" y="533043"/>
            <a:ext cx="1960937" cy="28882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800" b="1" dirty="0" err="1" smtClean="0">
                <a:solidFill>
                  <a:schemeClr val="dk1"/>
                </a:solidFill>
              </a:rPr>
              <a:t>Secretariaat</a:t>
            </a:r>
            <a:endParaRPr lang="fr-BE" sz="800" b="1" dirty="0">
              <a:solidFill>
                <a:schemeClr val="dk1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7640668" y="4301638"/>
            <a:ext cx="1960937" cy="28882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800" b="1" dirty="0" err="1" smtClean="0">
                <a:solidFill>
                  <a:schemeClr val="dk1"/>
                </a:solidFill>
              </a:rPr>
              <a:t>Secretariaat</a:t>
            </a:r>
            <a:endParaRPr lang="fr-BE" sz="800" b="1" dirty="0">
              <a:solidFill>
                <a:schemeClr val="dk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7625623" y="2150916"/>
            <a:ext cx="1960937" cy="23826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 sz="800" b="1" dirty="0" smtClean="0"/>
          </a:p>
          <a:p>
            <a:pPr algn="ctr"/>
            <a:r>
              <a:rPr lang="fr-BE" sz="800" b="1" dirty="0" smtClean="0"/>
              <a:t>Transport </a:t>
            </a:r>
            <a:endParaRPr lang="fr-BE" sz="800" b="1" dirty="0"/>
          </a:p>
          <a:p>
            <a:pPr algn="ctr"/>
            <a:endParaRPr lang="fr-BE" sz="800" b="1" dirty="0">
              <a:solidFill>
                <a:schemeClr val="dk1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7647462" y="5484403"/>
            <a:ext cx="1960937" cy="28961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800" b="1" dirty="0" err="1" smtClean="0"/>
              <a:t>Renovatie</a:t>
            </a:r>
            <a:r>
              <a:rPr lang="fr-BE" sz="800" b="1" dirty="0" smtClean="0"/>
              <a:t> - </a:t>
            </a:r>
            <a:r>
              <a:rPr lang="fr-BE" sz="800" b="1" dirty="0" err="1" smtClean="0"/>
              <a:t>Onderhoud</a:t>
            </a:r>
            <a:endParaRPr lang="fr-BE" sz="800" b="1" dirty="0" smtClean="0"/>
          </a:p>
        </p:txBody>
      </p:sp>
    </p:spTree>
    <p:extLst>
      <p:ext uri="{BB962C8B-B14F-4D97-AF65-F5344CB8AC3E}">
        <p14:creationId xmlns:p14="http://schemas.microsoft.com/office/powerpoint/2010/main" val="190599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5657</TotalTime>
  <Words>139</Words>
  <Application>Microsoft Office PowerPoint</Application>
  <PresentationFormat>Format A4 (210 x 297 mm)</PresentationFormat>
  <Paragraphs>78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Delphine GOVERS</dc:creator>
  <cp:lastModifiedBy>Bram VAN BIESEN</cp:lastModifiedBy>
  <cp:revision>10</cp:revision>
  <cp:lastPrinted>2021-02-17T15:02:58Z</cp:lastPrinted>
  <dcterms:created xsi:type="dcterms:W3CDTF">2016-05-04T06:48:14Z</dcterms:created>
  <dcterms:modified xsi:type="dcterms:W3CDTF">2023-10-02T07:35:41Z</dcterms:modified>
</cp:coreProperties>
</file>